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1" r:id="rId2"/>
    <p:sldId id="256" r:id="rId3"/>
    <p:sldId id="290" r:id="rId4"/>
    <p:sldId id="279" r:id="rId5"/>
    <p:sldId id="295" r:id="rId6"/>
    <p:sldId id="297" r:id="rId7"/>
    <p:sldId id="299" r:id="rId8"/>
    <p:sldId id="278" r:id="rId9"/>
    <p:sldId id="292" r:id="rId10"/>
    <p:sldId id="29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0097CC"/>
    <a:srgbClr val="0FA6F1"/>
    <a:srgbClr val="0841F8"/>
    <a:srgbClr val="E83C06"/>
    <a:srgbClr val="2B2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51" autoAdjust="0"/>
    <p:restoredTop sz="94650" autoAdjust="0"/>
  </p:normalViewPr>
  <p:slideViewPr>
    <p:cSldViewPr>
      <p:cViewPr varScale="1">
        <p:scale>
          <a:sx n="126" d="100"/>
          <a:sy n="126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56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2E5D0-5D4F-4724-AC8F-1C2ACA98E558}" type="datetimeFigureOut">
              <a:rPr lang="ru-RU" smtClean="0"/>
              <a:t>05.06.2012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06C6F-6EB1-4502-8B26-17F0C8EE08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52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06C6F-6EB1-4502-8B26-17F0C8EE08F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13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F467-244A-4892-A957-12DE598F088E}" type="datetimeFigureOut">
              <a:rPr lang="ru-RU" smtClean="0"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E991-258F-47C2-8D41-B674E5F06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07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F467-244A-4892-A957-12DE598F088E}" type="datetimeFigureOut">
              <a:rPr lang="ru-RU" smtClean="0"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E991-258F-47C2-8D41-B674E5F06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50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F467-244A-4892-A957-12DE598F088E}" type="datetimeFigureOut">
              <a:rPr lang="ru-RU" smtClean="0"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E991-258F-47C2-8D41-B674E5F06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39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F467-244A-4892-A957-12DE598F088E}" type="datetimeFigureOut">
              <a:rPr lang="ru-RU" smtClean="0"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E991-258F-47C2-8D41-B674E5F06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4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F467-244A-4892-A957-12DE598F088E}" type="datetimeFigureOut">
              <a:rPr lang="ru-RU" smtClean="0"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E991-258F-47C2-8D41-B674E5F06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90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F467-244A-4892-A957-12DE598F088E}" type="datetimeFigureOut">
              <a:rPr lang="ru-RU" smtClean="0"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E991-258F-47C2-8D41-B674E5F06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80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F467-244A-4892-A957-12DE598F088E}" type="datetimeFigureOut">
              <a:rPr lang="ru-RU" smtClean="0"/>
              <a:t>05.06.2012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E991-258F-47C2-8D41-B674E5F06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81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F467-244A-4892-A957-12DE598F088E}" type="datetimeFigureOut">
              <a:rPr lang="ru-RU" smtClean="0"/>
              <a:t>05.06.2012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E991-258F-47C2-8D41-B674E5F06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1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F467-244A-4892-A957-12DE598F088E}" type="datetimeFigureOut">
              <a:rPr lang="ru-RU" smtClean="0"/>
              <a:t>05.06.2012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E991-258F-47C2-8D41-B674E5F06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0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F467-244A-4892-A957-12DE598F088E}" type="datetimeFigureOut">
              <a:rPr lang="ru-RU" smtClean="0"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E991-258F-47C2-8D41-B674E5F06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4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1F467-244A-4892-A957-12DE598F088E}" type="datetimeFigureOut">
              <a:rPr lang="ru-RU" smtClean="0"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E991-258F-47C2-8D41-B674E5F06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7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1F467-244A-4892-A957-12DE598F088E}" type="datetimeFigureOut">
              <a:rPr lang="ru-RU" smtClean="0"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9E991-258F-47C2-8D41-B674E5F06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39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emf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fax.ru/spravkinet/regrsmev.asp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22" y="1700808"/>
            <a:ext cx="7059978" cy="513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82216" y="1412776"/>
            <a:ext cx="521391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развитии проекта «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Информационное общество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Сибирском 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федеральном округе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" name="Подзаголовок 5"/>
          <p:cNvSpPr txBox="1">
            <a:spLocks/>
          </p:cNvSpPr>
          <p:nvPr/>
        </p:nvSpPr>
        <p:spPr>
          <a:xfrm>
            <a:off x="251520" y="5445224"/>
            <a:ext cx="4608512" cy="1176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0FA6F1"/>
                </a:solidFill>
              </a:rPr>
              <a:t>Диркс Я.И. </a:t>
            </a:r>
          </a:p>
          <a:p>
            <a:pPr algn="l"/>
            <a:r>
              <a:rPr lang="ru-RU" sz="2000" b="1" dirty="0" smtClean="0">
                <a:solidFill>
                  <a:srgbClr val="0FA6F1"/>
                </a:solidFill>
              </a:rPr>
              <a:t>Заместитель директора</a:t>
            </a:r>
          </a:p>
          <a:p>
            <a:pPr algn="l"/>
            <a:r>
              <a:rPr lang="ru-RU" sz="2000" b="1" dirty="0" smtClean="0">
                <a:solidFill>
                  <a:srgbClr val="0FA6F1"/>
                </a:solidFill>
              </a:rPr>
              <a:t>Макрорегиональный филиал «Сибирь»</a:t>
            </a:r>
          </a:p>
          <a:p>
            <a:pPr algn="l"/>
            <a:r>
              <a:rPr lang="ru-RU" sz="2000" b="1" dirty="0" smtClean="0">
                <a:solidFill>
                  <a:srgbClr val="0FA6F1"/>
                </a:solidFill>
              </a:rPr>
              <a:t>ОАО «Ростелеком»</a:t>
            </a:r>
          </a:p>
          <a:p>
            <a:endParaRPr lang="ru-RU" sz="2000" b="1" dirty="0"/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997025" y="6298595"/>
            <a:ext cx="192071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Омск, МИК 2012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г.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367"/>
            <a:ext cx="24955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46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36" y="3933056"/>
            <a:ext cx="3980863" cy="289472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7312"/>
            <a:ext cx="1656183" cy="59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63688" y="2708920"/>
            <a:ext cx="6192688" cy="41805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97CC"/>
                </a:solidFill>
              </a:rPr>
              <a:t>СПАСИБО ЗА ВНИМАНИЕ !</a:t>
            </a:r>
            <a:endParaRPr lang="ru-RU" sz="4000" b="1" dirty="0">
              <a:solidFill>
                <a:srgbClr val="0FA6F1"/>
              </a:solidFill>
            </a:endParaRPr>
          </a:p>
        </p:txBody>
      </p:sp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7274322" y="6304235"/>
            <a:ext cx="720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AFA74E25-BBE0-4768-90EB-E2891E9A8DC7}" type="slidenum">
              <a:rPr lang="ru-RU" b="1"/>
              <a:pPr algn="r"/>
              <a:t>10</a:t>
            </a:fld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128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8964488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060" y="2276872"/>
            <a:ext cx="4722391" cy="448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265196" y="980728"/>
            <a:ext cx="8558981" cy="1296144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72 региона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России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(12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СФО) </a:t>
            </a:r>
          </a:p>
          <a:p>
            <a:pPr fontAlgn="auto"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развернута и введена в эксплуатацию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региональная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инфраструктура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электронного правительства </a:t>
            </a:r>
          </a:p>
        </p:txBody>
      </p:sp>
      <p:sp>
        <p:nvSpPr>
          <p:cNvPr id="8" name="TextBox 49"/>
          <p:cNvSpPr txBox="1">
            <a:spLocks noChangeArrowheads="1"/>
          </p:cNvSpPr>
          <p:nvPr/>
        </p:nvSpPr>
        <p:spPr bwMode="auto">
          <a:xfrm>
            <a:off x="362046" y="2276872"/>
            <a:ext cx="500204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&gt;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2 000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000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пользователей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(275 500 по СФО)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b="1" dirty="0" smtClean="0">
                <a:cs typeface="Arial" pitchFamily="34" charset="0"/>
              </a:rPr>
              <a:t>зарегистрированы на ЕПГУ </a:t>
            </a:r>
          </a:p>
          <a:p>
            <a:pPr marL="0" indent="0">
              <a:defRPr/>
            </a:pPr>
            <a:endParaRPr lang="ru-RU" sz="1600" dirty="0" smtClean="0">
              <a:cs typeface="Arial" pitchFamily="34" charset="0"/>
            </a:endParaRPr>
          </a:p>
          <a:p>
            <a:pPr marL="0" indent="0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1 500 услуг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(358 по СФО) </a:t>
            </a:r>
          </a:p>
          <a:p>
            <a:pPr marL="0" indent="0">
              <a:defRPr/>
            </a:pPr>
            <a:r>
              <a:rPr lang="ru-RU" b="1" dirty="0" smtClean="0">
                <a:cs typeface="Arial" pitchFamily="34" charset="0"/>
              </a:rPr>
              <a:t>в электронном виде </a:t>
            </a:r>
            <a:r>
              <a:rPr lang="ru-RU" b="1" dirty="0">
                <a:cs typeface="Arial" pitchFamily="34" charset="0"/>
              </a:rPr>
              <a:t>размещено </a:t>
            </a:r>
            <a:r>
              <a:rPr lang="ru-RU" b="1" dirty="0" smtClean="0">
                <a:cs typeface="Arial" pitchFamily="34" charset="0"/>
              </a:rPr>
              <a:t>на ЕПГУ</a:t>
            </a:r>
            <a:endParaRPr lang="ru-RU" dirty="0"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5982" y="313492"/>
            <a:ext cx="87480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97CC"/>
                </a:solidFill>
              </a:rPr>
              <a:t>Развитие проекта «Информационное общество»</a:t>
            </a:r>
            <a:endParaRPr lang="ru-RU" sz="2800" b="1" dirty="0">
              <a:solidFill>
                <a:srgbClr val="0097CC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836712"/>
            <a:ext cx="871296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49"/>
          <p:cNvSpPr txBox="1">
            <a:spLocks noChangeArrowheads="1"/>
          </p:cNvSpPr>
          <p:nvPr/>
        </p:nvSpPr>
        <p:spPr bwMode="auto">
          <a:xfrm>
            <a:off x="362047" y="4521731"/>
            <a:ext cx="47989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80 центров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(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10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по СФО) </a:t>
            </a:r>
          </a:p>
          <a:p>
            <a:pPr marL="0" indent="0">
              <a:defRPr/>
            </a:pPr>
            <a:r>
              <a:rPr lang="ru-RU" b="1" dirty="0" smtClean="0"/>
              <a:t>выдачи </a:t>
            </a:r>
            <a:r>
              <a:rPr lang="en-US" b="1" dirty="0"/>
              <a:t>USB-</a:t>
            </a:r>
            <a:r>
              <a:rPr lang="ru-RU" b="1" dirty="0"/>
              <a:t>ключей с </a:t>
            </a:r>
            <a:r>
              <a:rPr lang="ru-RU" b="1" dirty="0" smtClean="0"/>
              <a:t> </a:t>
            </a:r>
          </a:p>
          <a:p>
            <a:pPr marL="0" indent="0">
              <a:defRPr/>
            </a:pPr>
            <a:r>
              <a:rPr lang="ru-RU" b="1" dirty="0" smtClean="0"/>
              <a:t>электронной </a:t>
            </a:r>
            <a:r>
              <a:rPr lang="ru-RU" b="1" dirty="0"/>
              <a:t>подписью </a:t>
            </a:r>
            <a:endParaRPr lang="ru-RU" b="1" dirty="0" smtClean="0"/>
          </a:p>
        </p:txBody>
      </p:sp>
      <p:pic>
        <p:nvPicPr>
          <p:cNvPr id="11" name="Picture 2" descr="P:\Otdely\PR\для Серёжки\!_МИК\eToken_Anywhe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697831"/>
            <a:ext cx="1123399" cy="82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 noGrp="1"/>
          </p:cNvSpPr>
          <p:nvPr/>
        </p:nvSpPr>
        <p:spPr bwMode="auto">
          <a:xfrm>
            <a:off x="7308304" y="6344921"/>
            <a:ext cx="720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AFA74E25-BBE0-4768-90EB-E2891E9A8DC7}" type="slidenum">
              <a:rPr lang="ru-RU" b="1"/>
              <a:pPr algn="r"/>
              <a:t>2</a:t>
            </a:fld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538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55"/>
            <a:ext cx="9144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49"/>
          <p:cNvSpPr txBox="1">
            <a:spLocks noChangeArrowheads="1"/>
          </p:cNvSpPr>
          <p:nvPr/>
        </p:nvSpPr>
        <p:spPr bwMode="auto">
          <a:xfrm>
            <a:off x="251520" y="1089257"/>
            <a:ext cx="5284580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spcBef>
                <a:spcPts val="600"/>
              </a:spcBef>
              <a:defRPr/>
            </a:pPr>
            <a:r>
              <a:rPr lang="ru-RU" sz="2000" b="1" dirty="0">
                <a:cs typeface="Arial" pitchFamily="34" charset="0"/>
              </a:rPr>
              <a:t>б</a:t>
            </a:r>
            <a:r>
              <a:rPr lang="ru-RU" sz="2000" b="1" dirty="0" smtClean="0">
                <a:cs typeface="Arial" pitchFamily="34" charset="0"/>
              </a:rPr>
              <a:t>олее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70 </a:t>
            </a:r>
            <a:r>
              <a:rPr lang="ru-RU" sz="2000" b="1" dirty="0" smtClean="0">
                <a:cs typeface="Arial" pitchFamily="34" charset="0"/>
              </a:rPr>
              <a:t>российских ИТ-компаний входят в партнерскую сеть</a:t>
            </a:r>
            <a:endParaRPr lang="ru-RU" sz="2000" dirty="0" smtClean="0">
              <a:cs typeface="Arial" pitchFamily="34" charset="0"/>
            </a:endParaRPr>
          </a:p>
          <a:p>
            <a:pPr marL="0" indent="0">
              <a:spcBef>
                <a:spcPts val="600"/>
              </a:spcBef>
              <a:defRPr/>
            </a:pPr>
            <a:r>
              <a:rPr lang="ru-RU" sz="2000" b="1" dirty="0" smtClean="0">
                <a:cs typeface="Arial" pitchFamily="34" charset="0"/>
              </a:rPr>
              <a:t>в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6 </a:t>
            </a:r>
            <a:r>
              <a:rPr lang="ru-RU" sz="2000" b="1" smtClean="0">
                <a:cs typeface="Arial" pitchFamily="34" charset="0"/>
              </a:rPr>
              <a:t>ВУЗах </a:t>
            </a:r>
            <a:r>
              <a:rPr lang="ru-RU" sz="2000" b="1" smtClean="0">
                <a:cs typeface="Arial" pitchFamily="34" charset="0"/>
              </a:rPr>
              <a:t>планируется открыть </a:t>
            </a:r>
            <a:r>
              <a:rPr lang="ru-RU" sz="2000" b="1" dirty="0" smtClean="0">
                <a:cs typeface="Arial" pitchFamily="34" charset="0"/>
              </a:rPr>
              <a:t>базовые кафедры </a:t>
            </a:r>
          </a:p>
          <a:p>
            <a:pPr marL="0" indent="0">
              <a:spcBef>
                <a:spcPts val="600"/>
              </a:spcBef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550 </a:t>
            </a:r>
            <a:r>
              <a:rPr lang="ru-RU" sz="2000" b="1" dirty="0" err="1" smtClean="0">
                <a:cs typeface="Arial" pitchFamily="34" charset="0"/>
              </a:rPr>
              <a:t>инфоматов</a:t>
            </a:r>
            <a:r>
              <a:rPr lang="ru-RU" sz="2000" b="1" dirty="0" smtClean="0">
                <a:cs typeface="Arial" pitchFamily="34" charset="0"/>
              </a:rPr>
              <a:t> </a:t>
            </a:r>
            <a:r>
              <a:rPr lang="en-US" sz="2000" b="1" dirty="0">
                <a:cs typeface="Arial" pitchFamily="34" charset="0"/>
              </a:rPr>
              <a:t>v.1.0. </a:t>
            </a:r>
            <a:endParaRPr lang="ru-RU" sz="2000" b="1" dirty="0" smtClean="0">
              <a:cs typeface="Arial" pitchFamily="34" charset="0"/>
            </a:endParaRPr>
          </a:p>
          <a:p>
            <a:pPr marL="0" indent="0">
              <a:spcBef>
                <a:spcPts val="600"/>
              </a:spcBef>
              <a:defRPr/>
            </a:pPr>
            <a:r>
              <a:rPr lang="ru-RU" sz="2000" b="1" dirty="0" smtClean="0">
                <a:cs typeface="Arial" pitchFamily="34" charset="0"/>
              </a:rPr>
              <a:t>установлены в  23 </a:t>
            </a:r>
            <a:r>
              <a:rPr lang="ru-RU" sz="2000" b="1" dirty="0">
                <a:cs typeface="Arial" pitchFamily="34" charset="0"/>
              </a:rPr>
              <a:t>субъектах </a:t>
            </a:r>
            <a:r>
              <a:rPr lang="ru-RU" sz="2000" b="1" dirty="0" smtClean="0">
                <a:cs typeface="Arial" pitchFamily="34" charset="0"/>
              </a:rPr>
              <a:t>РФ</a:t>
            </a:r>
          </a:p>
          <a:p>
            <a:pPr marL="0" indent="0">
              <a:spcBef>
                <a:spcPts val="600"/>
              </a:spcBef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146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2000" b="1" dirty="0">
                <a:cs typeface="Arial" pitchFamily="34" charset="0"/>
              </a:rPr>
              <a:t>установок в </a:t>
            </a:r>
            <a:r>
              <a:rPr lang="ru-RU" sz="2000" b="1" dirty="0" smtClean="0">
                <a:cs typeface="Arial" pitchFamily="34" charset="0"/>
              </a:rPr>
              <a:t>СФО</a:t>
            </a:r>
          </a:p>
          <a:p>
            <a:pPr marL="0" indent="0">
              <a:spcBef>
                <a:spcPts val="600"/>
              </a:spcBef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30</a:t>
            </a:r>
            <a:r>
              <a:rPr lang="ru-RU" sz="2000" b="1" dirty="0" smtClean="0">
                <a:cs typeface="Arial" pitchFamily="34" charset="0"/>
              </a:rPr>
              <a:t> установок </a:t>
            </a:r>
            <a:r>
              <a:rPr lang="ru-RU" sz="2000" b="1" dirty="0">
                <a:cs typeface="Arial" pitchFamily="34" charset="0"/>
              </a:rPr>
              <a:t>версии </a:t>
            </a:r>
            <a:r>
              <a:rPr lang="en-US" sz="2000" b="1" dirty="0">
                <a:cs typeface="Arial" pitchFamily="34" charset="0"/>
              </a:rPr>
              <a:t>v.</a:t>
            </a:r>
            <a:r>
              <a:rPr lang="ru-RU" sz="2000" b="1" dirty="0" smtClean="0">
                <a:cs typeface="Arial" pitchFamily="34" charset="0"/>
              </a:rPr>
              <a:t>2.0. до </a:t>
            </a:r>
            <a:r>
              <a:rPr lang="ru-RU" sz="2000" b="1" dirty="0">
                <a:cs typeface="Arial" pitchFamily="34" charset="0"/>
              </a:rPr>
              <a:t>конца </a:t>
            </a:r>
            <a:r>
              <a:rPr lang="ru-RU" sz="2000" b="1" dirty="0" smtClean="0">
                <a:cs typeface="Arial" pitchFamily="34" charset="0"/>
              </a:rPr>
              <a:t>2012 </a:t>
            </a:r>
            <a:r>
              <a:rPr lang="ru-RU" sz="2000" b="1" dirty="0">
                <a:cs typeface="Arial" pitchFamily="34" charset="0"/>
              </a:rPr>
              <a:t>г</a:t>
            </a:r>
            <a:r>
              <a:rPr lang="ru-RU" sz="2000" b="1" dirty="0" smtClean="0">
                <a:cs typeface="Arial" pitchFamily="34" charset="0"/>
              </a:rPr>
              <a:t>.</a:t>
            </a:r>
            <a:endParaRPr lang="ru-RU" sz="2000" b="1" dirty="0">
              <a:solidFill>
                <a:srgbClr val="0097CC"/>
              </a:solidFill>
              <a:cs typeface="Arial" pitchFamily="34" charset="0"/>
            </a:endParaRPr>
          </a:p>
        </p:txBody>
      </p:sp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044" y="1877599"/>
            <a:ext cx="500691" cy="19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Изображение 9" descr="logo-firm-red-blue-a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853" y="1262120"/>
            <a:ext cx="415747" cy="23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logo_all_colo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529"/>
            <a:ext cx="1153148" cy="16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ЭО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54941" y="1556529"/>
            <a:ext cx="509244" cy="19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BARS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556" y="1692474"/>
            <a:ext cx="549835" cy="56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027" y="1200944"/>
            <a:ext cx="1037130" cy="24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Изображение 11" descr="logo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663" y="1694989"/>
            <a:ext cx="351961" cy="40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Изображение 13" descr="nvg.gif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059857"/>
            <a:ext cx="648072" cy="42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 descr="25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21" y="3002906"/>
            <a:ext cx="443597" cy="25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 descr="24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093436"/>
            <a:ext cx="504056" cy="3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 descr="2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473" y="3060154"/>
            <a:ext cx="665109" cy="20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09" y="2557030"/>
            <a:ext cx="368752" cy="214114"/>
          </a:xfrm>
          <a:prstGeom prst="rect">
            <a:avLst/>
          </a:prstGeom>
        </p:spPr>
      </p:pic>
      <p:pic>
        <p:nvPicPr>
          <p:cNvPr id="25" name="Рисунок 24" descr="2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24" y="2486740"/>
            <a:ext cx="540016" cy="51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 descr="23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044" y="2472123"/>
            <a:ext cx="497006" cy="52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251520" y="836712"/>
            <a:ext cx="871296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3"/>
          <p:cNvSpPr txBox="1">
            <a:spLocks noGrp="1"/>
          </p:cNvSpPr>
          <p:nvPr/>
        </p:nvSpPr>
        <p:spPr bwMode="auto">
          <a:xfrm>
            <a:off x="7274322" y="6304235"/>
            <a:ext cx="720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AFA74E25-BBE0-4768-90EB-E2891E9A8DC7}" type="slidenum">
              <a:rPr lang="ru-RU" b="1"/>
              <a:pPr algn="r"/>
              <a:t>3</a:t>
            </a:fld>
            <a:endParaRPr lang="ru-RU" b="1" dirty="0"/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95982" y="313492"/>
            <a:ext cx="87480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97CC"/>
                </a:solidFill>
              </a:rPr>
              <a:t>Развитие проекта «Информационное общество»</a:t>
            </a:r>
            <a:endParaRPr lang="ru-RU" sz="2800" b="1" dirty="0">
              <a:solidFill>
                <a:srgbClr val="0097CC"/>
              </a:solidFill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683" y="3541299"/>
            <a:ext cx="1690855" cy="33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23" y="2448326"/>
            <a:ext cx="537177" cy="62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1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7312"/>
            <a:ext cx="1656183" cy="59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1520" y="186822"/>
            <a:ext cx="87480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97CC"/>
                </a:solidFill>
              </a:rPr>
              <a:t>Статус по переводу услуг в электронный вид</a:t>
            </a:r>
            <a:endParaRPr lang="ru-RU" sz="2800" b="1" dirty="0">
              <a:solidFill>
                <a:srgbClr val="0097CC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764704"/>
            <a:ext cx="871296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007191"/>
              </p:ext>
            </p:extLst>
          </p:nvPr>
        </p:nvGraphicFramePr>
        <p:xfrm>
          <a:off x="251520" y="908720"/>
          <a:ext cx="8424936" cy="4313095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tableStyleId>{5C22544A-7EE6-4342-B048-85BDC9FD1C3A}</a:tableStyleId>
              </a:tblPr>
              <a:tblGrid>
                <a:gridCol w="2232248"/>
                <a:gridCol w="3384376"/>
                <a:gridCol w="2808312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Регион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Кол-во переведенных услуг </a:t>
                      </a:r>
                    </a:p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 01.07.12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  выполнения </a:t>
                      </a:r>
                    </a:p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по РП 1993-р</a:t>
                      </a:r>
                      <a:r>
                        <a:rPr lang="ru-RU" sz="16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*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Новосибирская </a:t>
                      </a:r>
                      <a:r>
                        <a:rPr lang="ru-RU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область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5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Омская </a:t>
                      </a:r>
                      <a:r>
                        <a:rPr lang="ru-RU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область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41%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79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Кемеровская </a:t>
                      </a:r>
                      <a:r>
                        <a:rPr lang="ru-RU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область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5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Забайкальский край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5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Республика Хакасия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5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Республика </a:t>
                      </a: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Бурятия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25%</a:t>
                      </a: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26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Томская </a:t>
                      </a: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область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5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Республика Тыва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5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Республика Алтай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5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Алтайский край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5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Красноярский край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5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Иркутская </a:t>
                      </a:r>
                      <a:r>
                        <a:rPr lang="ru-RU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область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9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ИТОГО ПО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СФО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991" marR="8991" marT="899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Slide Number Placeholder 3"/>
          <p:cNvSpPr txBox="1">
            <a:spLocks noGrp="1"/>
          </p:cNvSpPr>
          <p:nvPr/>
        </p:nvSpPr>
        <p:spPr bwMode="auto">
          <a:xfrm>
            <a:off x="7274322" y="6304235"/>
            <a:ext cx="720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AFA74E25-BBE0-4768-90EB-E2891E9A8DC7}" type="slidenum">
              <a:rPr lang="ru-RU" b="1"/>
              <a:pPr algn="r"/>
              <a:t>4</a:t>
            </a:fld>
            <a:endParaRPr lang="ru-RU" b="1" dirty="0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191725" y="5373215"/>
            <a:ext cx="8568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285750" indent="-285750">
              <a:buClr>
                <a:srgbClr val="F15A22"/>
              </a:buClr>
              <a:buFont typeface="Wingdings" pitchFamily="2" charset="2"/>
              <a:buChar char="v"/>
              <a:defRPr/>
            </a:pPr>
            <a:r>
              <a:rPr lang="ru-RU" sz="1300" b="1" dirty="0" smtClean="0">
                <a:latin typeface="Trebuchet MS" pitchFamily="34" charset="0"/>
              </a:rPr>
              <a:t>Экспертное количество технологических процессов (ТП) по РП №1993-р </a:t>
            </a:r>
            <a:r>
              <a:rPr lang="ru-RU" sz="1400" dirty="0" smtClean="0">
                <a:latin typeface="Trebuchet MS" pitchFamily="34" charset="0"/>
              </a:rPr>
              <a:t>- 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127 ТП</a:t>
            </a:r>
            <a:r>
              <a:rPr lang="ru-RU" sz="1400" dirty="0" smtClean="0">
                <a:latin typeface="Trebuchet MS" pitchFamily="34" charset="0"/>
              </a:rPr>
              <a:t> </a:t>
            </a:r>
            <a:endParaRPr lang="ru-RU" sz="1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7312"/>
            <a:ext cx="1656183" cy="59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1520" y="186822"/>
            <a:ext cx="87480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97CC"/>
                </a:solidFill>
              </a:rPr>
              <a:t>Реализация межведомственного взаимодействия в СФО</a:t>
            </a:r>
            <a:endParaRPr lang="ru-RU" sz="2400" b="1" dirty="0">
              <a:solidFill>
                <a:srgbClr val="0097CC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764704"/>
            <a:ext cx="871296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 txBox="1">
            <a:spLocks noGrp="1"/>
          </p:cNvSpPr>
          <p:nvPr/>
        </p:nvSpPr>
        <p:spPr bwMode="auto">
          <a:xfrm>
            <a:off x="7274322" y="6304235"/>
            <a:ext cx="720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AFA74E25-BBE0-4768-90EB-E2891E9A8DC7}" type="slidenum">
              <a:rPr lang="ru-RU" b="1"/>
              <a:pPr algn="r"/>
              <a:t>5</a:t>
            </a:fld>
            <a:endParaRPr lang="ru-RU" b="1" dirty="0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395536" y="5415027"/>
            <a:ext cx="85689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r">
              <a:buClr>
                <a:srgbClr val="F15A22"/>
              </a:buClr>
              <a:defRPr/>
            </a:pPr>
            <a:r>
              <a:rPr lang="ru-RU" sz="1000" dirty="0" smtClean="0">
                <a:latin typeface="Trebuchet MS" pitchFamily="34" charset="0"/>
              </a:rPr>
              <a:t>По данным Интерфакса -  </a:t>
            </a:r>
            <a:r>
              <a:rPr lang="en-GB" sz="1000" dirty="0">
                <a:latin typeface="Trebuchet MS" pitchFamily="34" charset="0"/>
                <a:hlinkClick r:id="rId3"/>
              </a:rPr>
              <a:t>http://</a:t>
            </a:r>
            <a:r>
              <a:rPr lang="en-GB" sz="1000" dirty="0" smtClean="0">
                <a:latin typeface="Trebuchet MS" pitchFamily="34" charset="0"/>
                <a:hlinkClick r:id="rId3"/>
              </a:rPr>
              <a:t>www.interfax.ru/spravkinet/regrsmev.asp</a:t>
            </a:r>
            <a:endParaRPr lang="ru-RU" sz="1000" dirty="0" smtClean="0">
              <a:latin typeface="Trebuchet MS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077547"/>
              </p:ext>
            </p:extLst>
          </p:nvPr>
        </p:nvGraphicFramePr>
        <p:xfrm>
          <a:off x="467544" y="980728"/>
          <a:ext cx="8136903" cy="4476421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tableStyleId>{5C22544A-7EE6-4342-B048-85BDC9FD1C3A}</a:tableStyleId>
              </a:tblPr>
              <a:tblGrid>
                <a:gridCol w="2631250"/>
                <a:gridCol w="1273185"/>
                <a:gridCol w="2072229"/>
                <a:gridCol w="2160239"/>
              </a:tblGrid>
              <a:tr h="93610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j-lt"/>
                          <a:cs typeface="Arial" pitchFamily="34" charset="0"/>
                        </a:rPr>
                        <a:t>Субъект </a:t>
                      </a:r>
                      <a:endParaRPr lang="ru-RU" sz="1400" b="1" dirty="0"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Кол-во ОМСУ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участники МЭВ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Кол-во ОМСУ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подключенных 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 РСМЭВ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Кол-во ОМСУ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не </a:t>
                      </a:r>
                      <a:r>
                        <a:rPr lang="ru-RU" sz="14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подключеных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РСМЭВ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3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Омская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3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Забайкальский край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3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Кемеровская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3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Бурятия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3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Хакасия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3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Алтайский край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65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Красноярский край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4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Алтай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4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Новосибирская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4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Томская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4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Тыва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4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Иркутская область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7482" y="169476"/>
            <a:ext cx="8348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sz="2800" dirty="0" smtClean="0">
                <a:solidFill>
                  <a:schemeClr val="accent5"/>
                </a:solidFill>
                <a:latin typeface="+mn-lt"/>
              </a:rPr>
              <a:t>ПЛАТФОРМА ОБЛАЧНЫХ СЕРВИСОВ О7</a:t>
            </a:r>
            <a:endParaRPr lang="ru-RU" sz="2800" dirty="0">
              <a:solidFill>
                <a:schemeClr val="accent5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7312"/>
            <a:ext cx="1656183" cy="59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37292" y="764704"/>
            <a:ext cx="871296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13874" y="5395496"/>
            <a:ext cx="6636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sz="2000" dirty="0" smtClean="0"/>
              <a:t>НПРОД 2012 –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200 стоек (Новосибирск, М9, М10);</a:t>
            </a:r>
          </a:p>
          <a:p>
            <a:pPr marL="342900" indent="-34290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sz="2000" dirty="0" smtClean="0"/>
              <a:t>НПРОД 2013 –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1 200 стоек; </a:t>
            </a:r>
          </a:p>
          <a:p>
            <a:pPr marL="342900" indent="-342900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ru-RU" sz="2000" dirty="0"/>
              <a:t>НПРОД </a:t>
            </a:r>
            <a:r>
              <a:rPr lang="ru-RU" sz="2000" dirty="0" smtClean="0"/>
              <a:t>2014 –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2 200 стоек.  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Slide Number Placeholder 3"/>
          <p:cNvSpPr txBox="1">
            <a:spLocks noGrp="1"/>
          </p:cNvSpPr>
          <p:nvPr/>
        </p:nvSpPr>
        <p:spPr bwMode="auto">
          <a:xfrm>
            <a:off x="7274322" y="6304235"/>
            <a:ext cx="720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AFA74E25-BBE0-4768-90EB-E2891E9A8DC7}" type="slidenum">
              <a:rPr lang="ru-RU" b="1"/>
              <a:pPr algn="r"/>
              <a:t>6</a:t>
            </a:fld>
            <a:endParaRPr lang="ru-RU" b="1" dirty="0"/>
          </a:p>
        </p:txBody>
      </p:sp>
      <p:pic>
        <p:nvPicPr>
          <p:cNvPr id="9" name="Рисунок 92" descr="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70" y="3231679"/>
            <a:ext cx="6477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1" descr="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81" y="3231679"/>
            <a:ext cx="6705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7"/>
          <p:cNvSpPr txBox="1">
            <a:spLocks noChangeArrowheads="1"/>
          </p:cNvSpPr>
          <p:nvPr/>
        </p:nvSpPr>
        <p:spPr bwMode="auto">
          <a:xfrm>
            <a:off x="802708" y="2950691"/>
            <a:ext cx="203688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ru-RU" sz="1100" b="0">
                <a:solidFill>
                  <a:schemeClr val="bg1"/>
                </a:solidFill>
                <a:latin typeface="Calibri" pitchFamily="34" charset="0"/>
              </a:rPr>
              <a:t>Облачная Платформа</a:t>
            </a:r>
          </a:p>
        </p:txBody>
      </p:sp>
      <p:sp>
        <p:nvSpPr>
          <p:cNvPr id="12" name="Text Box 117"/>
          <p:cNvSpPr txBox="1">
            <a:spLocks noChangeArrowheads="1"/>
          </p:cNvSpPr>
          <p:nvPr/>
        </p:nvSpPr>
        <p:spPr bwMode="auto">
          <a:xfrm rot="-5400000">
            <a:off x="7136406" y="4047317"/>
            <a:ext cx="10779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ru-RU" sz="1100" b="0">
                <a:solidFill>
                  <a:srgbClr val="000000"/>
                </a:solidFill>
                <a:latin typeface="Arial" pitchFamily="34" charset="0"/>
              </a:rPr>
              <a:t>Подсистема ИБ</a:t>
            </a:r>
          </a:p>
        </p:txBody>
      </p:sp>
      <p:sp>
        <p:nvSpPr>
          <p:cNvPr id="13" name="Text Box 117"/>
          <p:cNvSpPr txBox="1">
            <a:spLocks noChangeArrowheads="1"/>
          </p:cNvSpPr>
          <p:nvPr/>
        </p:nvSpPr>
        <p:spPr bwMode="auto">
          <a:xfrm>
            <a:off x="408520" y="3812703"/>
            <a:ext cx="52021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ru-RU" sz="1200" b="0">
                <a:solidFill>
                  <a:srgbClr val="000000"/>
                </a:solidFill>
                <a:latin typeface="Arial" pitchFamily="34" charset="0"/>
              </a:rPr>
              <a:t>ИЭП</a:t>
            </a:r>
          </a:p>
        </p:txBody>
      </p:sp>
      <p:pic>
        <p:nvPicPr>
          <p:cNvPr id="14" name="Рисунок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9" y="3358678"/>
            <a:ext cx="449874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17"/>
          <p:cNvSpPr txBox="1">
            <a:spLocks noChangeArrowheads="1"/>
          </p:cNvSpPr>
          <p:nvPr/>
        </p:nvSpPr>
        <p:spPr bwMode="auto">
          <a:xfrm>
            <a:off x="2254904" y="4374679"/>
            <a:ext cx="529296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ru-RU" sz="1200" b="0">
                <a:solidFill>
                  <a:srgbClr val="000000"/>
                </a:solidFill>
                <a:latin typeface="Arial" pitchFamily="34" charset="0"/>
              </a:rPr>
              <a:t>Подсистема виртуализации</a:t>
            </a:r>
          </a:p>
        </p:txBody>
      </p:sp>
      <p:pic>
        <p:nvPicPr>
          <p:cNvPr id="16" name="Рисунок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927" y="4347691"/>
            <a:ext cx="54365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7"/>
          <p:cNvSpPr txBox="1">
            <a:spLocks noChangeArrowheads="1"/>
          </p:cNvSpPr>
          <p:nvPr/>
        </p:nvSpPr>
        <p:spPr bwMode="auto">
          <a:xfrm>
            <a:off x="2224131" y="3384078"/>
            <a:ext cx="5291504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ru-RU" sz="1200" b="0" dirty="0">
                <a:solidFill>
                  <a:srgbClr val="000000"/>
                </a:solidFill>
                <a:latin typeface="Arial" pitchFamily="34" charset="0"/>
              </a:rPr>
              <a:t>Прикладная подсистема:</a:t>
            </a:r>
          </a:p>
        </p:txBody>
      </p:sp>
      <p:sp>
        <p:nvSpPr>
          <p:cNvPr id="18" name="Text Box 117"/>
          <p:cNvSpPr txBox="1">
            <a:spLocks noChangeArrowheads="1"/>
          </p:cNvSpPr>
          <p:nvPr/>
        </p:nvSpPr>
        <p:spPr bwMode="auto">
          <a:xfrm>
            <a:off x="4200935" y="3374553"/>
            <a:ext cx="3445119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ru-RU" sz="1000" b="0">
                <a:solidFill>
                  <a:srgbClr val="000000"/>
                </a:solidFill>
                <a:latin typeface="Arial" pitchFamily="34" charset="0"/>
              </a:rPr>
              <a:t>Портал пользователя</a:t>
            </a:r>
          </a:p>
          <a:p>
            <a:r>
              <a:rPr lang="ru-RU" sz="1000" b="0">
                <a:solidFill>
                  <a:srgbClr val="000000"/>
                </a:solidFill>
                <a:latin typeface="Arial" pitchFamily="34" charset="0"/>
              </a:rPr>
              <a:t>Подсистема интеграции</a:t>
            </a:r>
          </a:p>
          <a:p>
            <a:r>
              <a:rPr lang="ru-RU" sz="1000" b="0">
                <a:solidFill>
                  <a:srgbClr val="000000"/>
                </a:solidFill>
                <a:latin typeface="Arial" pitchFamily="34" charset="0"/>
              </a:rPr>
              <a:t>Модуль управления прикладными системами</a:t>
            </a:r>
          </a:p>
          <a:p>
            <a:r>
              <a:rPr lang="ru-RU" sz="1000" b="0">
                <a:solidFill>
                  <a:srgbClr val="000000"/>
                </a:solidFill>
                <a:latin typeface="Arial" pitchFamily="34" charset="0"/>
              </a:rPr>
              <a:t>Модуль учёта и тарификации</a:t>
            </a:r>
          </a:p>
          <a:p>
            <a:r>
              <a:rPr lang="ru-RU" sz="1000" b="0">
                <a:solidFill>
                  <a:srgbClr val="000000"/>
                </a:solidFill>
                <a:latin typeface="Arial" pitchFamily="34" charset="0"/>
              </a:rPr>
              <a:t>Модуль размещения приложений</a:t>
            </a:r>
          </a:p>
        </p:txBody>
      </p:sp>
      <p:pic>
        <p:nvPicPr>
          <p:cNvPr id="19" name="Рисунок 81" descr="1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20" y="988541"/>
            <a:ext cx="776360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17"/>
          <p:cNvSpPr txBox="1">
            <a:spLocks noChangeArrowheads="1"/>
          </p:cNvSpPr>
          <p:nvPr/>
        </p:nvSpPr>
        <p:spPr bwMode="auto">
          <a:xfrm>
            <a:off x="323528" y="764704"/>
            <a:ext cx="196508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ru-RU" sz="1000">
                <a:solidFill>
                  <a:srgbClr val="000000"/>
                </a:solidFill>
                <a:latin typeface="Arial" pitchFamily="34" charset="0"/>
              </a:rPr>
              <a:t>Сервисы</a:t>
            </a:r>
          </a:p>
        </p:txBody>
      </p:sp>
      <p:sp>
        <p:nvSpPr>
          <p:cNvPr id="21" name="Text Box 117"/>
          <p:cNvSpPr txBox="1">
            <a:spLocks noChangeArrowheads="1"/>
          </p:cNvSpPr>
          <p:nvPr/>
        </p:nvSpPr>
        <p:spPr bwMode="auto">
          <a:xfrm>
            <a:off x="566782" y="1231429"/>
            <a:ext cx="214239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sz="1000">
                <a:solidFill>
                  <a:srgbClr val="000000"/>
                </a:solidFill>
                <a:latin typeface="Arial" pitchFamily="34" charset="0"/>
              </a:rPr>
              <a:t>Инфраструктура как сервис:</a:t>
            </a:r>
          </a:p>
        </p:txBody>
      </p:sp>
      <p:sp>
        <p:nvSpPr>
          <p:cNvPr id="22" name="Text Box 117"/>
          <p:cNvSpPr txBox="1">
            <a:spLocks noChangeArrowheads="1"/>
          </p:cNvSpPr>
          <p:nvPr/>
        </p:nvSpPr>
        <p:spPr bwMode="auto">
          <a:xfrm>
            <a:off x="5538831" y="1231429"/>
            <a:ext cx="2384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ru-RU" sz="1000">
                <a:solidFill>
                  <a:srgbClr val="000000"/>
                </a:solidFill>
                <a:latin typeface="Arial" pitchFamily="34" charset="0"/>
              </a:rPr>
              <a:t>Платформа разработки как сервис:</a:t>
            </a:r>
          </a:p>
        </p:txBody>
      </p:sp>
      <p:sp>
        <p:nvSpPr>
          <p:cNvPr id="23" name="Text Box 117"/>
          <p:cNvSpPr txBox="1">
            <a:spLocks noChangeArrowheads="1"/>
          </p:cNvSpPr>
          <p:nvPr/>
        </p:nvSpPr>
        <p:spPr bwMode="auto">
          <a:xfrm>
            <a:off x="3040350" y="1204442"/>
            <a:ext cx="235487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ru-RU" sz="1000">
                <a:solidFill>
                  <a:srgbClr val="000000"/>
                </a:solidFill>
                <a:latin typeface="Arial" pitchFamily="34" charset="0"/>
              </a:rPr>
              <a:t>Программное обеспечение </a:t>
            </a:r>
            <a:endParaRPr lang="en-US" sz="1000">
              <a:solidFill>
                <a:srgbClr val="000000"/>
              </a:solidFill>
              <a:latin typeface="Arial" pitchFamily="34" charset="0"/>
            </a:endParaRPr>
          </a:p>
          <a:p>
            <a:r>
              <a:rPr lang="ru-RU" sz="1000">
                <a:solidFill>
                  <a:srgbClr val="000000"/>
                </a:solidFill>
                <a:latin typeface="Arial" pitchFamily="34" charset="0"/>
              </a:rPr>
              <a:t>как сервис:</a:t>
            </a:r>
          </a:p>
        </p:txBody>
      </p:sp>
      <p:sp>
        <p:nvSpPr>
          <p:cNvPr id="24" name="Прямоугольник 19"/>
          <p:cNvSpPr>
            <a:spLocks noChangeArrowheads="1"/>
          </p:cNvSpPr>
          <p:nvPr/>
        </p:nvSpPr>
        <p:spPr bwMode="auto">
          <a:xfrm>
            <a:off x="515493" y="1517179"/>
            <a:ext cx="214385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000" b="0">
                <a:solidFill>
                  <a:srgbClr val="000000"/>
                </a:solidFill>
                <a:latin typeface="Arial" pitchFamily="34" charset="0"/>
              </a:rPr>
              <a:t>Сеть доставки контента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0">
                <a:solidFill>
                  <a:srgbClr val="000000"/>
                </a:solidFill>
                <a:latin typeface="Arial" pitchFamily="34" charset="0"/>
              </a:rPr>
              <a:t>Информационная безопасность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0">
                <a:solidFill>
                  <a:srgbClr val="000000"/>
                </a:solidFill>
                <a:latin typeface="Arial" pitchFamily="34" charset="0"/>
              </a:rPr>
              <a:t>Виртуальное рабочее место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0">
                <a:solidFill>
                  <a:srgbClr val="000000"/>
                </a:solidFill>
                <a:latin typeface="Arial" pitchFamily="34" charset="0"/>
              </a:rPr>
              <a:t>Виртуальный ЦОД</a:t>
            </a:r>
          </a:p>
        </p:txBody>
      </p:sp>
      <p:sp>
        <p:nvSpPr>
          <p:cNvPr id="25" name="Прямоугольник 21"/>
          <p:cNvSpPr>
            <a:spLocks noChangeArrowheads="1"/>
          </p:cNvSpPr>
          <p:nvPr/>
        </p:nvSpPr>
        <p:spPr bwMode="auto">
          <a:xfrm>
            <a:off x="2967082" y="1588616"/>
            <a:ext cx="271682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000" b="0" dirty="0">
                <a:solidFill>
                  <a:srgbClr val="000000"/>
                </a:solidFill>
                <a:latin typeface="Arial" pitchFamily="34" charset="0"/>
              </a:rPr>
              <a:t>Офисные приложения</a:t>
            </a:r>
            <a:endParaRPr lang="en-US" sz="1000" b="0" dirty="0">
              <a:solidFill>
                <a:srgbClr val="000000"/>
              </a:solidFill>
              <a:latin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0" dirty="0">
                <a:solidFill>
                  <a:srgbClr val="000000"/>
                </a:solidFill>
                <a:latin typeface="Arial" pitchFamily="34" charset="0"/>
              </a:rPr>
              <a:t>Бухгалтерия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0" dirty="0">
                <a:solidFill>
                  <a:srgbClr val="000000"/>
                </a:solidFill>
                <a:latin typeface="Arial" pitchFamily="34" charset="0"/>
              </a:rPr>
              <a:t>Приложения управления ресурсами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0" dirty="0">
                <a:solidFill>
                  <a:srgbClr val="000000"/>
                </a:solidFill>
                <a:latin typeface="Arial" pitchFamily="34" charset="0"/>
              </a:rPr>
              <a:t>Объединенные коммуникации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0" dirty="0">
                <a:solidFill>
                  <a:srgbClr val="000000"/>
                </a:solidFill>
                <a:latin typeface="Arial" pitchFamily="34" charset="0"/>
              </a:rPr>
              <a:t>Специализированные решения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b="0" dirty="0">
                <a:solidFill>
                  <a:srgbClr val="000000"/>
                </a:solidFill>
                <a:latin typeface="Arial" pitchFamily="34" charset="0"/>
              </a:rPr>
              <a:t>Решения для оказания гос. услуг</a:t>
            </a:r>
          </a:p>
        </p:txBody>
      </p:sp>
      <p:sp>
        <p:nvSpPr>
          <p:cNvPr id="26" name="Прямоугольник 22"/>
          <p:cNvSpPr>
            <a:spLocks noChangeArrowheads="1"/>
          </p:cNvSpPr>
          <p:nvPr/>
        </p:nvSpPr>
        <p:spPr bwMode="auto">
          <a:xfrm>
            <a:off x="5538831" y="1660054"/>
            <a:ext cx="223031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000" b="0">
                <a:solidFill>
                  <a:srgbClr val="000000"/>
                </a:solidFill>
                <a:latin typeface="Arial" pitchFamily="34" charset="0"/>
              </a:rPr>
              <a:t>Унифицированная среда разработки приложений интегрированными сервисами ЭП и автоматически расширяемой производительностью</a:t>
            </a:r>
          </a:p>
        </p:txBody>
      </p:sp>
      <p:pic>
        <p:nvPicPr>
          <p:cNvPr id="27" name="Рисунок 93" descr="1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70" y="4015903"/>
            <a:ext cx="33264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2" descr="300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00" y="3519016"/>
            <a:ext cx="487974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773" y="3447578"/>
            <a:ext cx="39858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Облако 11"/>
          <p:cNvSpPr/>
          <p:nvPr/>
        </p:nvSpPr>
        <p:spPr>
          <a:xfrm>
            <a:off x="1554968" y="2439590"/>
            <a:ext cx="1329103" cy="484188"/>
          </a:xfrm>
          <a:prstGeom prst="cloud">
            <a:avLst/>
          </a:prstGeom>
          <a:gradFill>
            <a:gsLst>
              <a:gs pos="7000">
                <a:srgbClr val="72CCF7">
                  <a:alpha val="70000"/>
                </a:srgbClr>
              </a:gs>
              <a:gs pos="65000">
                <a:srgbClr val="2FA4DF">
                  <a:alpha val="70000"/>
                </a:srgbClr>
              </a:gs>
              <a:gs pos="99000">
                <a:srgbClr val="137FB5">
                  <a:alpha val="70000"/>
                </a:srgbClr>
              </a:gs>
            </a:gsLst>
            <a:lin ang="5400000" scaled="0"/>
          </a:gradFill>
          <a:ln w="15875">
            <a:solidFill>
              <a:schemeClr val="bg1"/>
            </a:solidFill>
          </a:ln>
          <a:effectLst>
            <a:outerShdw blurRad="165100" sx="102000" sy="102000" algn="ctr" rotWithShape="0">
              <a:srgbClr val="15C2FF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31" name="Облако 11"/>
          <p:cNvSpPr/>
          <p:nvPr/>
        </p:nvSpPr>
        <p:spPr>
          <a:xfrm>
            <a:off x="6556479" y="2439590"/>
            <a:ext cx="1329103" cy="484188"/>
          </a:xfrm>
          <a:prstGeom prst="cloud">
            <a:avLst/>
          </a:prstGeom>
          <a:gradFill>
            <a:gsLst>
              <a:gs pos="7000">
                <a:srgbClr val="72CCF7">
                  <a:alpha val="70000"/>
                </a:srgbClr>
              </a:gs>
              <a:gs pos="65000">
                <a:srgbClr val="2FA4DF">
                  <a:alpha val="70000"/>
                </a:srgbClr>
              </a:gs>
              <a:gs pos="99000">
                <a:srgbClr val="137FB5">
                  <a:alpha val="70000"/>
                </a:srgbClr>
              </a:gs>
            </a:gsLst>
            <a:lin ang="5400000" scaled="0"/>
          </a:gradFill>
          <a:ln w="15875">
            <a:solidFill>
              <a:schemeClr val="bg1"/>
            </a:solidFill>
          </a:ln>
          <a:effectLst>
            <a:outerShdw blurRad="165100" sx="102000" sy="102000" algn="ctr" rotWithShape="0">
              <a:srgbClr val="15C2FF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32" name="Облако 11"/>
          <p:cNvSpPr/>
          <p:nvPr/>
        </p:nvSpPr>
        <p:spPr>
          <a:xfrm>
            <a:off x="4396239" y="2616784"/>
            <a:ext cx="996462" cy="317818"/>
          </a:xfrm>
          <a:prstGeom prst="cloud">
            <a:avLst/>
          </a:prstGeom>
          <a:gradFill>
            <a:gsLst>
              <a:gs pos="7000">
                <a:srgbClr val="72CCF7">
                  <a:alpha val="70000"/>
                </a:srgbClr>
              </a:gs>
              <a:gs pos="65000">
                <a:srgbClr val="2FA4DF">
                  <a:alpha val="70000"/>
                </a:srgbClr>
              </a:gs>
              <a:gs pos="99000">
                <a:srgbClr val="137FB5">
                  <a:alpha val="70000"/>
                </a:srgbClr>
              </a:gs>
            </a:gsLst>
            <a:lin ang="5400000" scaled="0"/>
          </a:gradFill>
          <a:ln w="15875">
            <a:solidFill>
              <a:schemeClr val="bg1"/>
            </a:solidFill>
          </a:ln>
          <a:effectLst>
            <a:outerShdw blurRad="165100" sx="102000" sy="102000" algn="ctr" rotWithShape="0">
              <a:srgbClr val="15C2FF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sp>
        <p:nvSpPr>
          <p:cNvPr id="33" name="Text Box 69"/>
          <p:cNvSpPr txBox="1">
            <a:spLocks noChangeArrowheads="1"/>
          </p:cNvSpPr>
          <p:nvPr/>
        </p:nvSpPr>
        <p:spPr bwMode="auto">
          <a:xfrm>
            <a:off x="1953553" y="2533254"/>
            <a:ext cx="5004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z="1200" dirty="0" err="1">
                <a:solidFill>
                  <a:srgbClr val="0C0C0C"/>
                </a:solidFill>
                <a:latin typeface="Arial" pitchFamily="34" charset="0"/>
              </a:rPr>
              <a:t>IaaS</a:t>
            </a:r>
            <a:endParaRPr lang="ru-RU" sz="1200" dirty="0">
              <a:solidFill>
                <a:srgbClr val="0C0C0C"/>
              </a:solidFill>
              <a:latin typeface="Arial" pitchFamily="34" charset="0"/>
            </a:endParaRPr>
          </a:p>
        </p:txBody>
      </p:sp>
      <p:sp>
        <p:nvSpPr>
          <p:cNvPr id="34" name="Text Box 70"/>
          <p:cNvSpPr txBox="1">
            <a:spLocks noChangeArrowheads="1"/>
          </p:cNvSpPr>
          <p:nvPr/>
        </p:nvSpPr>
        <p:spPr bwMode="auto">
          <a:xfrm>
            <a:off x="4671732" y="2617381"/>
            <a:ext cx="559769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z="1200" dirty="0" err="1">
                <a:solidFill>
                  <a:srgbClr val="0C0C0C"/>
                </a:solidFill>
                <a:latin typeface="Arial" pitchFamily="34" charset="0"/>
              </a:rPr>
              <a:t>SaaS</a:t>
            </a:r>
            <a:endParaRPr lang="ru-RU" sz="1200" dirty="0">
              <a:solidFill>
                <a:srgbClr val="0C0C0C"/>
              </a:solidFill>
              <a:latin typeface="Arial" pitchFamily="34" charset="0"/>
            </a:endParaRPr>
          </a:p>
        </p:txBody>
      </p:sp>
      <p:sp>
        <p:nvSpPr>
          <p:cNvPr id="35" name="Text Box 71"/>
          <p:cNvSpPr txBox="1">
            <a:spLocks noChangeArrowheads="1"/>
          </p:cNvSpPr>
          <p:nvPr/>
        </p:nvSpPr>
        <p:spPr bwMode="auto">
          <a:xfrm>
            <a:off x="6955064" y="2511029"/>
            <a:ext cx="5597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z="1200" dirty="0" err="1">
                <a:solidFill>
                  <a:srgbClr val="0C0C0C"/>
                </a:solidFill>
                <a:latin typeface="Arial" pitchFamily="34" charset="0"/>
              </a:rPr>
              <a:t>PaaS</a:t>
            </a:r>
            <a:endParaRPr lang="ru-RU" sz="1200" dirty="0">
              <a:solidFill>
                <a:srgbClr val="0C0C0C"/>
              </a:solidFill>
              <a:latin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7097" y="5051888"/>
            <a:ext cx="7129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1600" dirty="0" smtClean="0"/>
              <a:t>Исполнение п. 15 Распоряжение </a:t>
            </a:r>
            <a:r>
              <a:rPr lang="ru-RU" sz="1600" dirty="0"/>
              <a:t>Правительства РФ от 21.03.2011 № 453-р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802" y="188920"/>
            <a:ext cx="28080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ru-RU" sz="2800" dirty="0" smtClean="0">
                <a:solidFill>
                  <a:schemeClr val="accent5"/>
                </a:solidFill>
                <a:latin typeface="+mn-lt"/>
              </a:rPr>
              <a:t>Сервисы О7</a:t>
            </a:r>
            <a:endParaRPr lang="ru-RU" sz="2800" dirty="0">
              <a:solidFill>
                <a:schemeClr val="accent5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7312"/>
            <a:ext cx="1656183" cy="59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37292" y="692696"/>
            <a:ext cx="871296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 txBox="1">
            <a:spLocks noGrp="1"/>
          </p:cNvSpPr>
          <p:nvPr/>
        </p:nvSpPr>
        <p:spPr bwMode="auto">
          <a:xfrm>
            <a:off x="7274322" y="6304235"/>
            <a:ext cx="720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AFA74E25-BBE0-4768-90EB-E2891E9A8DC7}" type="slidenum">
              <a:rPr lang="ru-RU" b="1"/>
              <a:pPr algn="r"/>
              <a:t>7</a:t>
            </a:fld>
            <a:endParaRPr lang="ru-RU" b="1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089" y="2198556"/>
            <a:ext cx="862826" cy="56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0481" y="2980157"/>
            <a:ext cx="978197" cy="74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8749" y="1117956"/>
            <a:ext cx="1202269" cy="84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1619" y="4075121"/>
            <a:ext cx="659469" cy="50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5669" y="3006581"/>
            <a:ext cx="957220" cy="71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8" cstate="print"/>
          <a:srcRect l="17149" t="29840" r="76550" b="60080"/>
          <a:stretch>
            <a:fillRect/>
          </a:stretch>
        </p:blipFill>
        <p:spPr bwMode="auto">
          <a:xfrm>
            <a:off x="1116918" y="1265940"/>
            <a:ext cx="548602" cy="54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123344" y="2346500"/>
            <a:ext cx="21968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rgbClr val="0097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О7. МЕДИЦИНА</a:t>
            </a:r>
            <a:endParaRPr lang="ru-RU" sz="1600" b="1" dirty="0">
              <a:solidFill>
                <a:srgbClr val="0097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979711" y="1339038"/>
            <a:ext cx="29240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rgbClr val="0097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ИНФРАСТРУКТУРА ЭП </a:t>
            </a:r>
          </a:p>
          <a:p>
            <a:pPr eaLnBrk="1" hangingPunct="1"/>
            <a:r>
              <a:rPr lang="ru-RU" sz="1600" b="1" dirty="0" smtClean="0">
                <a:solidFill>
                  <a:srgbClr val="0097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(ЕПГУ,ЕСИА, СМЭВ)</a:t>
            </a:r>
            <a:endParaRPr lang="ru-RU" sz="1600" b="1" dirty="0">
              <a:solidFill>
                <a:srgbClr val="0097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123344" y="3218306"/>
            <a:ext cx="25640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rgbClr val="0097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О7. ОБРАЗОВАНИЕ</a:t>
            </a:r>
            <a:endParaRPr lang="ru-RU" sz="1600" b="1" dirty="0">
              <a:solidFill>
                <a:srgbClr val="0097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13" y="2118693"/>
            <a:ext cx="1018938" cy="64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494904" y="2272404"/>
            <a:ext cx="15121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rgbClr val="0097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О7. СИТИ</a:t>
            </a:r>
            <a:endParaRPr lang="ru-RU" sz="1600" b="1" dirty="0">
              <a:solidFill>
                <a:srgbClr val="0097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518238" y="1462148"/>
            <a:ext cx="15121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rgbClr val="0097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О7. ЖКХ</a:t>
            </a:r>
            <a:endParaRPr lang="ru-RU" sz="1600" b="1" dirty="0">
              <a:solidFill>
                <a:srgbClr val="0097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159199" y="4153965"/>
            <a:ext cx="15121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rgbClr val="0097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О7. 112</a:t>
            </a:r>
            <a:endParaRPr lang="ru-RU" sz="1600" b="1" dirty="0">
              <a:solidFill>
                <a:srgbClr val="0097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374222" y="3195868"/>
            <a:ext cx="1800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rgbClr val="0097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О7. БИЗНЕС</a:t>
            </a:r>
            <a:endParaRPr lang="ru-RU" sz="1600" b="1" dirty="0">
              <a:solidFill>
                <a:srgbClr val="0097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79" y="3882141"/>
            <a:ext cx="876371" cy="67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6474896" y="4158847"/>
            <a:ext cx="1800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rgbClr val="0097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О7. ДОК</a:t>
            </a:r>
            <a:endParaRPr lang="ru-RU" sz="1600" b="1" dirty="0">
              <a:solidFill>
                <a:srgbClr val="0097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33986" y="5037874"/>
            <a:ext cx="7606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>
                <a:solidFill>
                  <a:srgbClr val="0097CC"/>
                </a:solidFill>
              </a:rPr>
              <a:t>«Сейчас нашим гражданам доступна любая информация о политических дебатах в парламенте, о состоянии мировых рынков, о браках и разводах голливудских звёзд. А вот получить информацию о своих платежах за услуги ЖКХ или посмотреть свою больничную карточку онлайн, или узнать о своём участковом полицейском в интернете они чаще всего вообще не могут</a:t>
            </a:r>
            <a:r>
              <a:rPr lang="ru-RU" sz="1200" i="1" dirty="0" smtClean="0">
                <a:solidFill>
                  <a:srgbClr val="0097CC"/>
                </a:solidFill>
              </a:rPr>
              <a:t>»</a:t>
            </a:r>
          </a:p>
          <a:p>
            <a:pPr algn="r"/>
            <a:endParaRPr lang="ru-RU" sz="1200" i="1" dirty="0" smtClean="0">
              <a:solidFill>
                <a:srgbClr val="0097CC"/>
              </a:solidFill>
            </a:endParaRPr>
          </a:p>
          <a:p>
            <a:pPr algn="r"/>
            <a:r>
              <a:rPr lang="ru-RU" sz="1200" i="1" dirty="0" smtClean="0">
                <a:solidFill>
                  <a:srgbClr val="0097CC"/>
                </a:solidFill>
              </a:rPr>
              <a:t>В.В</a:t>
            </a:r>
            <a:r>
              <a:rPr lang="ru-RU" sz="1200" i="1" dirty="0">
                <a:solidFill>
                  <a:srgbClr val="0097CC"/>
                </a:solidFill>
              </a:rPr>
              <a:t>. Путин </a:t>
            </a:r>
          </a:p>
        </p:txBody>
      </p:sp>
    </p:spTree>
    <p:extLst>
      <p:ext uri="{BB962C8B-B14F-4D97-AF65-F5344CB8AC3E}">
        <p14:creationId xmlns:p14="http://schemas.microsoft.com/office/powerpoint/2010/main" val="7051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D:\!Мои документы\Download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016" y="4946966"/>
            <a:ext cx="1591142" cy="158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849" y="3573016"/>
            <a:ext cx="1770066" cy="173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23528" y="116632"/>
            <a:ext cx="9036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97CC"/>
                </a:solidFill>
              </a:rPr>
              <a:t>ПРИОРИТЕТЫ РАЗВИТИЯ ПРОЕКТА «ИНФОРМАЦИОННОЕ   ОБЩЕСТВО» В СФО НА 2012 ГОД</a:t>
            </a:r>
            <a:endParaRPr lang="ru-RU" sz="2400" b="1" dirty="0">
              <a:solidFill>
                <a:srgbClr val="0097C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2856" y="1340768"/>
            <a:ext cx="7168967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79388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ru-RU" dirty="0">
                <a:solidFill>
                  <a:schemeClr val="accent1"/>
                </a:solidFill>
                <a:latin typeface="Trebuchet MS" pitchFamily="34" charset="0"/>
              </a:rPr>
              <a:t>Подключение к единой системе электронного </a:t>
            </a:r>
            <a:r>
              <a:rPr lang="ru-RU" dirty="0" smtClean="0">
                <a:solidFill>
                  <a:schemeClr val="accent1"/>
                </a:solidFill>
                <a:latin typeface="Trebuchet MS" pitchFamily="34" charset="0"/>
              </a:rPr>
              <a:t> правительства муниципальных образований и тиражирование типовых технологических процессов связанных с оказанием муниципальных услуг и организации МЭВ;</a:t>
            </a:r>
            <a:endParaRPr lang="ru-RU" dirty="0">
              <a:solidFill>
                <a:schemeClr val="accent1"/>
              </a:solidFill>
              <a:latin typeface="Trebuchet MS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/>
                </a:solidFill>
                <a:latin typeface="Trebuchet MS" pitchFamily="34" charset="0"/>
              </a:rPr>
              <a:t>Адаптация «</a:t>
            </a:r>
            <a:r>
              <a:rPr lang="ru-RU" dirty="0">
                <a:solidFill>
                  <a:schemeClr val="accent1"/>
                </a:solidFill>
                <a:latin typeface="Trebuchet MS" pitchFamily="34" charset="0"/>
              </a:rPr>
              <a:t>облачных» сервисов </a:t>
            </a:r>
            <a:r>
              <a:rPr lang="ru-RU" dirty="0" smtClean="0">
                <a:solidFill>
                  <a:schemeClr val="accent1"/>
                </a:solidFill>
                <a:latin typeface="Trebuchet MS" pitchFamily="34" charset="0"/>
              </a:rPr>
              <a:t>под конкретные требования субъектов СФО;</a:t>
            </a:r>
            <a:endParaRPr lang="ru-RU" dirty="0">
              <a:solidFill>
                <a:schemeClr val="accent1"/>
              </a:solidFill>
              <a:latin typeface="Trebuchet MS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7000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/>
                </a:solidFill>
                <a:latin typeface="Trebuchet MS" pitchFamily="34" charset="0"/>
              </a:rPr>
              <a:t>Размещение  </a:t>
            </a:r>
            <a:r>
              <a:rPr lang="ru-RU" dirty="0">
                <a:solidFill>
                  <a:schemeClr val="accent1"/>
                </a:solidFill>
                <a:latin typeface="Trebuchet MS" pitchFamily="34" charset="0"/>
              </a:rPr>
              <a:t>в регионах  </a:t>
            </a:r>
            <a:r>
              <a:rPr lang="ru-RU" dirty="0" smtClean="0">
                <a:solidFill>
                  <a:schemeClr val="accent1"/>
                </a:solidFill>
                <a:latin typeface="Trebuchet MS" pitchFamily="34" charset="0"/>
              </a:rPr>
              <a:t>30 </a:t>
            </a:r>
            <a:r>
              <a:rPr lang="ru-RU" dirty="0" err="1">
                <a:solidFill>
                  <a:schemeClr val="accent1"/>
                </a:solidFill>
                <a:latin typeface="Trebuchet MS" pitchFamily="34" charset="0"/>
              </a:rPr>
              <a:t>инфоматов</a:t>
            </a:r>
            <a:r>
              <a:rPr lang="ru-RU" dirty="0">
                <a:solidFill>
                  <a:schemeClr val="accent1"/>
                </a:solidFill>
                <a:latin typeface="Trebuchet MS" pitchFamily="34" charset="0"/>
              </a:rPr>
              <a:t>  </a:t>
            </a:r>
            <a:r>
              <a:rPr lang="ru-RU" dirty="0" smtClean="0">
                <a:solidFill>
                  <a:schemeClr val="accent1"/>
                </a:solidFill>
                <a:latin typeface="Trebuchet MS" pitchFamily="34" charset="0"/>
              </a:rPr>
              <a:t>версии 2.0.;</a:t>
            </a:r>
            <a:endParaRPr lang="ru-RU" dirty="0">
              <a:solidFill>
                <a:schemeClr val="accent1"/>
              </a:solidFill>
              <a:latin typeface="Trebuchet MS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spcBef>
                <a:spcPct val="7000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/>
                </a:solidFill>
                <a:latin typeface="Trebuchet MS" pitchFamily="34" charset="0"/>
              </a:rPr>
              <a:t>Расширение сети по выдачи ЭП </a:t>
            </a:r>
            <a:r>
              <a:rPr lang="ru-RU" dirty="0">
                <a:solidFill>
                  <a:schemeClr val="accent1"/>
                </a:solidFill>
                <a:latin typeface="Trebuchet MS" pitchFamily="34" charset="0"/>
              </a:rPr>
              <a:t>и кодов активации  гражданам во всех </a:t>
            </a:r>
            <a:r>
              <a:rPr lang="ru-RU" dirty="0" smtClean="0">
                <a:solidFill>
                  <a:schemeClr val="accent1"/>
                </a:solidFill>
                <a:latin typeface="Trebuchet MS" pitchFamily="34" charset="0"/>
              </a:rPr>
              <a:t>регионах СФО.</a:t>
            </a:r>
            <a:endParaRPr lang="ru-RU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037" y="5186708"/>
            <a:ext cx="822556" cy="119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" descr="C:\Documents and Settings\eberseneva\My Documents\Clip_Art\Med\128x128\128x128_mediki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5" y="1697347"/>
            <a:ext cx="1287807" cy="128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7312"/>
            <a:ext cx="1656183" cy="59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51520" y="966099"/>
            <a:ext cx="871296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/>
          <p:cNvSpPr txBox="1">
            <a:spLocks noGrp="1"/>
          </p:cNvSpPr>
          <p:nvPr/>
        </p:nvSpPr>
        <p:spPr bwMode="auto">
          <a:xfrm>
            <a:off x="7274322" y="6304235"/>
            <a:ext cx="720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AFA74E25-BBE0-4768-90EB-E2891E9A8DC7}" type="slidenum">
              <a:rPr lang="ru-RU" b="1"/>
              <a:pPr algn="r"/>
              <a:t>8</a:t>
            </a:fld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660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194920" cy="41805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97CC"/>
                </a:solidFill>
              </a:rPr>
              <a:t>Предложения и рекомендации</a:t>
            </a:r>
            <a:endParaRPr lang="ru-RU" sz="2800" dirty="0">
              <a:solidFill>
                <a:srgbClr val="0FA6F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548" y="836712"/>
            <a:ext cx="7992888" cy="2304256"/>
          </a:xfrm>
        </p:spPr>
        <p:txBody>
          <a:bodyPr>
            <a:normAutofit fontScale="25000" lnSpcReduction="20000"/>
          </a:bodyPr>
          <a:lstStyle/>
          <a:p>
            <a:pPr marL="40005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7200" b="1" u="sng" dirty="0" smtClean="0">
                <a:solidFill>
                  <a:srgbClr val="4F81BD"/>
                </a:solidFill>
              </a:rPr>
              <a:t>Рабочей группе:</a:t>
            </a:r>
          </a:p>
          <a:p>
            <a:pPr marL="252000" indent="-252000" algn="just" defTabSz="179388">
              <a:spcBef>
                <a:spcPts val="1200"/>
              </a:spcBef>
              <a:buAutoNum type="arabicPeriod"/>
              <a:tabLst>
                <a:tab pos="0" algn="l"/>
              </a:tabLst>
            </a:pPr>
            <a:r>
              <a:rPr lang="ru-RU" sz="5600" dirty="0" smtClean="0">
                <a:solidFill>
                  <a:srgbClr val="4F81BD"/>
                </a:solidFill>
              </a:rPr>
              <a:t>Провести анализ региональных планов по переводу услуг </a:t>
            </a:r>
            <a:r>
              <a:rPr lang="ru-RU" sz="5600" dirty="0">
                <a:solidFill>
                  <a:schemeClr val="accent1"/>
                </a:solidFill>
              </a:rPr>
              <a:t>до конца 2012 года в электронный вид </a:t>
            </a:r>
            <a:r>
              <a:rPr lang="ru-RU" sz="5600" dirty="0" smtClean="0">
                <a:solidFill>
                  <a:srgbClr val="4F81BD"/>
                </a:solidFill>
              </a:rPr>
              <a:t>и </a:t>
            </a:r>
            <a:r>
              <a:rPr lang="ru-RU" sz="5600" dirty="0">
                <a:solidFill>
                  <a:srgbClr val="4F81BD"/>
                </a:solidFill>
              </a:rPr>
              <a:t>направить в органы исполнительной власти субъектов РФ входящим в МАСС</a:t>
            </a:r>
            <a:r>
              <a:rPr lang="ru-RU" sz="5600" b="1" dirty="0" smtClean="0">
                <a:solidFill>
                  <a:srgbClr val="4F81BD"/>
                </a:solidFill>
              </a:rPr>
              <a:t> </a:t>
            </a:r>
            <a:r>
              <a:rPr lang="ru-RU" sz="5600" dirty="0">
                <a:solidFill>
                  <a:srgbClr val="4F81BD"/>
                </a:solidFill>
              </a:rPr>
              <a:t>рекомендации по тиражированию муниципальных </a:t>
            </a:r>
            <a:r>
              <a:rPr lang="ru-RU" sz="5600" dirty="0" smtClean="0">
                <a:solidFill>
                  <a:srgbClr val="4F81BD"/>
                </a:solidFill>
              </a:rPr>
              <a:t>типовых технологических </a:t>
            </a:r>
            <a:r>
              <a:rPr lang="ru-RU" sz="5600" dirty="0">
                <a:solidFill>
                  <a:srgbClr val="4F81BD"/>
                </a:solidFill>
              </a:rPr>
              <a:t>процессов связанных с оказанием муниципальных услуг и организации </a:t>
            </a:r>
            <a:r>
              <a:rPr lang="ru-RU" sz="5600" dirty="0" smtClean="0">
                <a:solidFill>
                  <a:srgbClr val="4F81BD"/>
                </a:solidFill>
              </a:rPr>
              <a:t>МЭВ;</a:t>
            </a:r>
          </a:p>
          <a:p>
            <a:pPr marL="252000" indent="-252000" algn="just" defTabSz="179388">
              <a:spcBef>
                <a:spcPts val="1200"/>
              </a:spcBef>
              <a:buAutoNum type="arabicPeriod"/>
              <a:tabLst>
                <a:tab pos="0" algn="l"/>
              </a:tabLst>
            </a:pPr>
            <a:r>
              <a:rPr lang="ru-RU" sz="5600" dirty="0">
                <a:solidFill>
                  <a:srgbClr val="4F81BD"/>
                </a:solidFill>
              </a:rPr>
              <a:t>Провести анализ региональных планов по </a:t>
            </a:r>
            <a:r>
              <a:rPr lang="ru-RU" sz="5600" dirty="0">
                <a:solidFill>
                  <a:schemeClr val="accent1"/>
                </a:solidFill>
              </a:rPr>
              <a:t>модернизации отраслевых информационных систем и </a:t>
            </a:r>
            <a:r>
              <a:rPr lang="ru-RU" sz="5600" dirty="0" smtClean="0">
                <a:solidFill>
                  <a:schemeClr val="accent1"/>
                </a:solidFill>
              </a:rPr>
              <a:t>ресурсов, с</a:t>
            </a:r>
            <a:r>
              <a:rPr lang="ru-RU" sz="5600" dirty="0" smtClean="0">
                <a:solidFill>
                  <a:srgbClr val="4F81BD"/>
                </a:solidFill>
              </a:rPr>
              <a:t>истематизировать и </a:t>
            </a:r>
            <a:r>
              <a:rPr lang="ru-RU" sz="5600" dirty="0">
                <a:solidFill>
                  <a:srgbClr val="4F81BD"/>
                </a:solidFill>
              </a:rPr>
              <a:t>направить </a:t>
            </a:r>
            <a:r>
              <a:rPr lang="ru-RU" sz="5600" dirty="0" smtClean="0">
                <a:solidFill>
                  <a:srgbClr val="4F81BD"/>
                </a:solidFill>
              </a:rPr>
              <a:t>рекомендации по построению и </a:t>
            </a:r>
            <a:r>
              <a:rPr lang="ru-RU" sz="5600" dirty="0" smtClean="0">
                <a:solidFill>
                  <a:schemeClr val="accent1"/>
                </a:solidFill>
              </a:rPr>
              <a:t>модернизации </a:t>
            </a:r>
            <a:r>
              <a:rPr lang="ru-RU" sz="5600" dirty="0">
                <a:solidFill>
                  <a:schemeClr val="accent1"/>
                </a:solidFill>
              </a:rPr>
              <a:t>отраслевых информационных систем и </a:t>
            </a:r>
            <a:r>
              <a:rPr lang="ru-RU" sz="5600" dirty="0" smtClean="0">
                <a:solidFill>
                  <a:schemeClr val="accent1"/>
                </a:solidFill>
              </a:rPr>
              <a:t>ресурсов</a:t>
            </a:r>
            <a:r>
              <a:rPr lang="ru-RU" sz="5600" dirty="0">
                <a:solidFill>
                  <a:srgbClr val="4F81BD"/>
                </a:solidFill>
              </a:rPr>
              <a:t> </a:t>
            </a:r>
            <a:r>
              <a:rPr lang="ru-RU" sz="5600" dirty="0" smtClean="0">
                <a:solidFill>
                  <a:srgbClr val="4F81BD"/>
                </a:solidFill>
              </a:rPr>
              <a:t>с использовании </a:t>
            </a:r>
            <a:r>
              <a:rPr lang="ru-RU" sz="5600" dirty="0">
                <a:solidFill>
                  <a:srgbClr val="4F81BD"/>
                </a:solidFill>
              </a:rPr>
              <a:t>«облачных» </a:t>
            </a:r>
            <a:r>
              <a:rPr lang="ru-RU" sz="5600" dirty="0" smtClean="0">
                <a:solidFill>
                  <a:srgbClr val="4F81BD"/>
                </a:solidFill>
              </a:rPr>
              <a:t>вычислений и традиционного </a:t>
            </a:r>
            <a:r>
              <a:rPr lang="ru-RU" sz="5600" dirty="0">
                <a:solidFill>
                  <a:srgbClr val="4F81BD"/>
                </a:solidFill>
              </a:rPr>
              <a:t>подхода построения информационных </a:t>
            </a:r>
            <a:r>
              <a:rPr lang="ru-RU" sz="5600" dirty="0" smtClean="0">
                <a:solidFill>
                  <a:srgbClr val="4F81BD"/>
                </a:solidFill>
              </a:rPr>
              <a:t>систем органам </a:t>
            </a:r>
            <a:r>
              <a:rPr lang="ru-RU" sz="5600" dirty="0">
                <a:solidFill>
                  <a:srgbClr val="4F81BD"/>
                </a:solidFill>
              </a:rPr>
              <a:t>исполнительной власти субъектов </a:t>
            </a:r>
            <a:r>
              <a:rPr lang="ru-RU" sz="5600" dirty="0" smtClean="0">
                <a:solidFill>
                  <a:srgbClr val="4F81BD"/>
                </a:solidFill>
              </a:rPr>
              <a:t>РФ, </a:t>
            </a:r>
            <a:r>
              <a:rPr lang="ru-RU" sz="5600" dirty="0">
                <a:solidFill>
                  <a:srgbClr val="4F81BD"/>
                </a:solidFill>
              </a:rPr>
              <a:t>входящим в МАСС</a:t>
            </a:r>
            <a:r>
              <a:rPr lang="ru-RU" sz="5600" b="1" dirty="0">
                <a:solidFill>
                  <a:srgbClr val="4F81BD"/>
                </a:solidFill>
              </a:rPr>
              <a:t> </a:t>
            </a:r>
            <a:r>
              <a:rPr lang="ru-RU" sz="5600" b="1" dirty="0" smtClean="0">
                <a:solidFill>
                  <a:srgbClr val="4F81BD"/>
                </a:solidFill>
              </a:rPr>
              <a:t>, </a:t>
            </a:r>
            <a:r>
              <a:rPr lang="ru-RU" sz="5600" dirty="0" smtClean="0">
                <a:solidFill>
                  <a:srgbClr val="4F81BD"/>
                </a:solidFill>
              </a:rPr>
              <a:t>в </a:t>
            </a:r>
            <a:r>
              <a:rPr lang="ru-RU" sz="5600" dirty="0">
                <a:solidFill>
                  <a:srgbClr val="4F81BD"/>
                </a:solidFill>
              </a:rPr>
              <a:t>срок до 01.08.2012 </a:t>
            </a:r>
            <a:r>
              <a:rPr lang="ru-RU" sz="5600" dirty="0" smtClean="0">
                <a:solidFill>
                  <a:srgbClr val="4F81BD"/>
                </a:solidFill>
              </a:rPr>
              <a:t>года</a:t>
            </a:r>
            <a:r>
              <a:rPr lang="ru-RU" sz="5600" dirty="0">
                <a:solidFill>
                  <a:srgbClr val="4F81BD"/>
                </a:solidFill>
              </a:rPr>
              <a:t>.</a:t>
            </a:r>
            <a:endParaRPr lang="ru-RU" sz="5600" dirty="0" smtClean="0">
              <a:solidFill>
                <a:srgbClr val="4F81BD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3212976"/>
            <a:ext cx="8064896" cy="28032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600" b="1" u="sng" dirty="0" smtClean="0">
                <a:solidFill>
                  <a:schemeClr val="accent1"/>
                </a:solidFill>
              </a:rPr>
              <a:t>Субъектам РФ входящим в МАСС:</a:t>
            </a:r>
            <a:endParaRPr lang="ru-RU" sz="2600" b="1" u="sng" dirty="0">
              <a:solidFill>
                <a:schemeClr val="accent1"/>
              </a:solidFill>
            </a:endParaRPr>
          </a:p>
          <a:p>
            <a:pPr algn="just">
              <a:spcBef>
                <a:spcPts val="600"/>
              </a:spcBef>
              <a:buFont typeface="Arial" pitchFamily="34" charset="0"/>
              <a:buAutoNum type="arabicPeriod"/>
            </a:pPr>
            <a:r>
              <a:rPr lang="ru-RU" sz="2000" dirty="0" smtClean="0">
                <a:solidFill>
                  <a:schemeClr val="accent1"/>
                </a:solidFill>
              </a:rPr>
              <a:t>Утвердить  перечень типовых регламентов  предоставления муниципальных услуг, в срок до 25.06;</a:t>
            </a:r>
          </a:p>
          <a:p>
            <a:pPr algn="just">
              <a:spcBef>
                <a:spcPts val="600"/>
              </a:spcBef>
              <a:buFont typeface="Arial" pitchFamily="34" charset="0"/>
              <a:buAutoNum type="arabicPeriod"/>
            </a:pPr>
            <a:r>
              <a:rPr lang="ru-RU" sz="2000" dirty="0" smtClean="0">
                <a:solidFill>
                  <a:schemeClr val="accent1"/>
                </a:solidFill>
              </a:rPr>
              <a:t>Направить рабочей группе в </a:t>
            </a:r>
            <a:r>
              <a:rPr lang="ru-RU" sz="2000" dirty="0">
                <a:solidFill>
                  <a:schemeClr val="accent1"/>
                </a:solidFill>
              </a:rPr>
              <a:t>срок до 25 июня 2012 Планы по переводу услуг до конца 2012 года в электронный </a:t>
            </a:r>
            <a:r>
              <a:rPr lang="ru-RU" sz="2000" dirty="0" smtClean="0">
                <a:solidFill>
                  <a:schemeClr val="accent1"/>
                </a:solidFill>
              </a:rPr>
              <a:t>вид; </a:t>
            </a:r>
          </a:p>
          <a:p>
            <a:pPr algn="just">
              <a:spcBef>
                <a:spcPts val="600"/>
              </a:spcBef>
              <a:buFont typeface="Arial" pitchFamily="34" charset="0"/>
              <a:buAutoNum type="arabicPeriod"/>
            </a:pPr>
            <a:r>
              <a:rPr lang="ru-RU" sz="2000" dirty="0" smtClean="0">
                <a:solidFill>
                  <a:schemeClr val="accent1"/>
                </a:solidFill>
              </a:rPr>
              <a:t>Направить </a:t>
            </a:r>
            <a:r>
              <a:rPr lang="ru-RU" sz="2000" dirty="0">
                <a:solidFill>
                  <a:schemeClr val="accent1"/>
                </a:solidFill>
              </a:rPr>
              <a:t>рабочей </a:t>
            </a:r>
            <a:r>
              <a:rPr lang="ru-RU" sz="2000" dirty="0" smtClean="0">
                <a:solidFill>
                  <a:schemeClr val="accent1"/>
                </a:solidFill>
              </a:rPr>
              <a:t>группе </a:t>
            </a:r>
            <a:r>
              <a:rPr lang="ru-RU" sz="2000" dirty="0">
                <a:solidFill>
                  <a:schemeClr val="accent1"/>
                </a:solidFill>
              </a:rPr>
              <a:t>в срок до 01 июля 2012 Планы по модернизации отраслевых информационных систем и ресурсов на период 2012-2015 </a:t>
            </a:r>
            <a:r>
              <a:rPr lang="ru-RU" sz="2000" dirty="0" smtClean="0">
                <a:solidFill>
                  <a:schemeClr val="accent1"/>
                </a:solidFill>
              </a:rPr>
              <a:t>года.</a:t>
            </a:r>
            <a:endParaRPr lang="ru-RU" sz="2000" dirty="0">
              <a:solidFill>
                <a:schemeClr val="accent1"/>
              </a:solidFill>
            </a:endParaRPr>
          </a:p>
          <a:p>
            <a:pPr algn="just">
              <a:spcBef>
                <a:spcPts val="600"/>
              </a:spcBef>
              <a:buFont typeface="Arial" pitchFamily="34" charset="0"/>
              <a:buAutoNum type="arabicPeriod"/>
            </a:pPr>
            <a:r>
              <a:rPr lang="ru-RU" sz="2000" dirty="0" smtClean="0">
                <a:solidFill>
                  <a:schemeClr val="accent1"/>
                </a:solidFill>
              </a:rPr>
              <a:t>Провести доработку </a:t>
            </a:r>
            <a:r>
              <a:rPr lang="ru-RU" sz="2000" dirty="0">
                <a:solidFill>
                  <a:schemeClr val="accent1"/>
                </a:solidFill>
              </a:rPr>
              <a:t>информационных систем органов власти, участвующих в  предоставлении </a:t>
            </a:r>
            <a:r>
              <a:rPr lang="ru-RU" sz="2000" dirty="0" smtClean="0">
                <a:solidFill>
                  <a:schemeClr val="accent1"/>
                </a:solidFill>
              </a:rPr>
              <a:t>услуг в электронном виде, </a:t>
            </a:r>
            <a:r>
              <a:rPr lang="ru-RU" sz="2000" dirty="0">
                <a:solidFill>
                  <a:schemeClr val="accent1"/>
                </a:solidFill>
              </a:rPr>
              <a:t>с учетом требований Методических рекомендаций по разработке электронных сервисов и применению технологий электронной подписи при межведомственном электронном взаимодействии.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Версия 2.5.5.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7312"/>
            <a:ext cx="1656183" cy="59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51520" y="764704"/>
            <a:ext cx="871296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 txBox="1">
            <a:spLocks noGrp="1"/>
          </p:cNvSpPr>
          <p:nvPr/>
        </p:nvSpPr>
        <p:spPr bwMode="auto">
          <a:xfrm>
            <a:off x="7274322" y="6304235"/>
            <a:ext cx="720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AFA74E25-BBE0-4768-90EB-E2891E9A8DC7}" type="slidenum">
              <a:rPr lang="ru-RU" b="1"/>
              <a:pPr algn="r"/>
              <a:t>9</a:t>
            </a:fld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529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4714</TotalTime>
  <Words>809</Words>
  <Application>Microsoft Office PowerPoint</Application>
  <PresentationFormat>Экран (4:3)</PresentationFormat>
  <Paragraphs>200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Предложения и рекомендации</vt:lpstr>
      <vt:lpstr>СПАСИБО ЗА ВНИМАНИЕ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Логинов Владимир Николаевич</dc:creator>
  <cp:lastModifiedBy>Логинов Владимир Николаевич</cp:lastModifiedBy>
  <cp:revision>38</cp:revision>
  <cp:lastPrinted>2012-05-29T09:00:31Z</cp:lastPrinted>
  <dcterms:created xsi:type="dcterms:W3CDTF">2012-05-25T03:26:49Z</dcterms:created>
  <dcterms:modified xsi:type="dcterms:W3CDTF">2012-06-05T15:56:36Z</dcterms:modified>
</cp:coreProperties>
</file>