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4"/>
  </p:notesMasterIdLst>
  <p:handoutMasterIdLst>
    <p:handoutMasterId r:id="rId25"/>
  </p:handoutMasterIdLst>
  <p:sldIdLst>
    <p:sldId id="571" r:id="rId2"/>
    <p:sldId id="560" r:id="rId3"/>
    <p:sldId id="809" r:id="rId4"/>
    <p:sldId id="692" r:id="rId5"/>
    <p:sldId id="765" r:id="rId6"/>
    <p:sldId id="700" r:id="rId7"/>
    <p:sldId id="764" r:id="rId8"/>
    <p:sldId id="795" r:id="rId9"/>
    <p:sldId id="771" r:id="rId10"/>
    <p:sldId id="810" r:id="rId11"/>
    <p:sldId id="811" r:id="rId12"/>
    <p:sldId id="775" r:id="rId13"/>
    <p:sldId id="813" r:id="rId14"/>
    <p:sldId id="816" r:id="rId15"/>
    <p:sldId id="812" r:id="rId16"/>
    <p:sldId id="814" r:id="rId17"/>
    <p:sldId id="773" r:id="rId18"/>
    <p:sldId id="774" r:id="rId19"/>
    <p:sldId id="788" r:id="rId20"/>
    <p:sldId id="806" r:id="rId21"/>
    <p:sldId id="807" r:id="rId22"/>
    <p:sldId id="815" r:id="rId23"/>
  </p:sldIdLst>
  <p:sldSz cx="9144000" cy="6858000" type="screen4x3"/>
  <p:notesSz cx="6858000" cy="9220200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FF99"/>
    <a:srgbClr val="FF99FF"/>
    <a:srgbClr val="008000"/>
    <a:srgbClr val="ABD9DD"/>
    <a:srgbClr val="008080"/>
    <a:srgbClr val="33CCFF"/>
    <a:srgbClr val="990000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3" autoAdjust="0"/>
    <p:restoredTop sz="80810" autoAdjust="0"/>
  </p:normalViewPr>
  <p:slideViewPr>
    <p:cSldViewPr>
      <p:cViewPr varScale="1">
        <p:scale>
          <a:sx n="59" d="100"/>
          <a:sy n="59" d="100"/>
        </p:scale>
        <p:origin x="-166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6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49DC94-B057-4995-BE25-73678D7CE2DE}" type="doc">
      <dgm:prSet loTypeId="urn:microsoft.com/office/officeart/2005/8/layout/radial6" loCatId="relationship" qsTypeId="urn:microsoft.com/office/officeart/2005/8/quickstyle/simple4" qsCatId="simple" csTypeId="urn:microsoft.com/office/officeart/2005/8/colors/accent6_4" csCatId="accent6" phldr="1"/>
      <dgm:spPr/>
      <dgm:t>
        <a:bodyPr/>
        <a:lstStyle/>
        <a:p>
          <a:endParaRPr lang="ru-RU"/>
        </a:p>
      </dgm:t>
    </dgm:pt>
    <dgm:pt modelId="{1FAC2E43-AF7C-46BE-9668-C3365B0D946A}">
      <dgm:prSet phldrT="[Текст]"/>
      <dgm:spPr>
        <a:solidFill>
          <a:srgbClr val="C00000"/>
        </a:solidFill>
        <a:ln w="38100"/>
      </dgm:spPr>
      <dgm:t>
        <a:bodyPr/>
        <a:lstStyle/>
        <a:p>
          <a:r>
            <a:rPr lang="ru-RU" dirty="0" smtClean="0"/>
            <a:t>Хранилище данных + многомерная база данных OLAP</a:t>
          </a:r>
          <a:endParaRPr lang="ru-RU" dirty="0"/>
        </a:p>
      </dgm:t>
    </dgm:pt>
    <dgm:pt modelId="{50E2A388-F8B0-422F-9FDD-96D91EC9F3AE}" type="parTrans" cxnId="{8335FDF7-B2AC-41A2-B0BA-2AEF1361F697}">
      <dgm:prSet/>
      <dgm:spPr/>
      <dgm:t>
        <a:bodyPr/>
        <a:lstStyle/>
        <a:p>
          <a:endParaRPr lang="ru-RU"/>
        </a:p>
      </dgm:t>
    </dgm:pt>
    <dgm:pt modelId="{1C69F677-F1F7-415F-AC22-4A5493C67FCF}" type="sibTrans" cxnId="{8335FDF7-B2AC-41A2-B0BA-2AEF1361F697}">
      <dgm:prSet/>
      <dgm:spPr/>
      <dgm:t>
        <a:bodyPr/>
        <a:lstStyle/>
        <a:p>
          <a:endParaRPr lang="ru-RU"/>
        </a:p>
      </dgm:t>
    </dgm:pt>
    <dgm:pt modelId="{1131F034-F7C7-48C0-AD33-00FB5E433B74}">
      <dgm:prSet phldrT="[Текст]" custT="1"/>
      <dgm:spPr/>
      <dgm:t>
        <a:bodyPr/>
        <a:lstStyle/>
        <a:p>
          <a:r>
            <a:rPr lang="ru-RU" sz="1600" dirty="0" err="1" smtClean="0"/>
            <a:t>Веб-портал</a:t>
          </a:r>
          <a:r>
            <a:rPr lang="ru-RU" sz="1600" dirty="0" smtClean="0"/>
            <a:t> аналитической отчетности</a:t>
          </a:r>
        </a:p>
      </dgm:t>
    </dgm:pt>
    <dgm:pt modelId="{4C58B669-E0C0-4674-A81B-38148B12091F}" type="parTrans" cxnId="{68F6FC7A-A6CD-4C43-B8F9-87FD27E074C7}">
      <dgm:prSet/>
      <dgm:spPr/>
      <dgm:t>
        <a:bodyPr/>
        <a:lstStyle/>
        <a:p>
          <a:endParaRPr lang="ru-RU"/>
        </a:p>
      </dgm:t>
    </dgm:pt>
    <dgm:pt modelId="{4E5CE4D3-B566-448D-BCD0-4B73AEF4D715}" type="sibTrans" cxnId="{68F6FC7A-A6CD-4C43-B8F9-87FD27E074C7}">
      <dgm:prSet/>
      <dgm:spPr/>
      <dgm:t>
        <a:bodyPr/>
        <a:lstStyle/>
        <a:p>
          <a:endParaRPr lang="ru-RU"/>
        </a:p>
      </dgm:t>
    </dgm:pt>
    <dgm:pt modelId="{68A35AF8-E579-4412-A41C-65AF8B907E21}">
      <dgm:prSet custT="1"/>
      <dgm:spPr/>
      <dgm:t>
        <a:bodyPr/>
        <a:lstStyle/>
        <a:p>
          <a:r>
            <a:rPr lang="en-US" sz="1600" dirty="0" smtClean="0"/>
            <a:t>MDX </a:t>
          </a:r>
          <a:r>
            <a:rPr lang="ru-RU" sz="1600" dirty="0" smtClean="0"/>
            <a:t>Эксперт</a:t>
          </a:r>
          <a:endParaRPr lang="ru-RU" sz="1600" dirty="0"/>
        </a:p>
      </dgm:t>
    </dgm:pt>
    <dgm:pt modelId="{A453D4B0-4346-4DC7-BC37-B060550D32E7}" type="parTrans" cxnId="{3F90908A-7B16-4BB5-84AA-9DA0B79A0EB6}">
      <dgm:prSet/>
      <dgm:spPr/>
      <dgm:t>
        <a:bodyPr/>
        <a:lstStyle/>
        <a:p>
          <a:endParaRPr lang="ru-RU"/>
        </a:p>
      </dgm:t>
    </dgm:pt>
    <dgm:pt modelId="{E81A8B72-89D6-4BBA-B23F-1B74C543CFE3}" type="sibTrans" cxnId="{3F90908A-7B16-4BB5-84AA-9DA0B79A0EB6}">
      <dgm:prSet/>
      <dgm:spPr/>
      <dgm:t>
        <a:bodyPr/>
        <a:lstStyle/>
        <a:p>
          <a:endParaRPr lang="ru-RU"/>
        </a:p>
      </dgm:t>
    </dgm:pt>
    <dgm:pt modelId="{B3162799-033C-43DE-94A9-33F536FAF120}">
      <dgm:prSet custT="1"/>
      <dgm:spPr/>
      <dgm:t>
        <a:bodyPr/>
        <a:lstStyle/>
        <a:p>
          <a:r>
            <a:rPr lang="ru-RU" sz="1600" dirty="0" err="1" smtClean="0"/>
            <a:t>iМониторинг</a:t>
          </a:r>
          <a:endParaRPr lang="ru-RU" sz="1600" dirty="0"/>
        </a:p>
      </dgm:t>
    </dgm:pt>
    <dgm:pt modelId="{4803B261-A2F2-49EA-8C29-17595E390DE8}" type="parTrans" cxnId="{AD9836FD-F0A6-494D-BEE8-82F53FA04C60}">
      <dgm:prSet/>
      <dgm:spPr/>
      <dgm:t>
        <a:bodyPr/>
        <a:lstStyle/>
        <a:p>
          <a:endParaRPr lang="ru-RU"/>
        </a:p>
      </dgm:t>
    </dgm:pt>
    <dgm:pt modelId="{A8CA8D24-751D-4FCC-8631-555A4E2CE442}" type="sibTrans" cxnId="{AD9836FD-F0A6-494D-BEE8-82F53FA04C60}">
      <dgm:prSet/>
      <dgm:spPr/>
      <dgm:t>
        <a:bodyPr/>
        <a:lstStyle/>
        <a:p>
          <a:endParaRPr lang="ru-RU"/>
        </a:p>
      </dgm:t>
    </dgm:pt>
    <dgm:pt modelId="{13C1376E-90FB-46EF-9B24-C2DA89328189}">
      <dgm:prSet custT="1"/>
      <dgm:spPr/>
      <dgm:t>
        <a:bodyPr/>
        <a:lstStyle/>
        <a:p>
          <a:r>
            <a:rPr lang="ru-RU" sz="1600" dirty="0" smtClean="0"/>
            <a:t>Ситуационные панели и ситуационный центр</a:t>
          </a:r>
          <a:endParaRPr lang="ru-RU" sz="1600" dirty="0"/>
        </a:p>
      </dgm:t>
    </dgm:pt>
    <dgm:pt modelId="{3FB5A986-6B1A-407A-88E8-3049C985F021}" type="parTrans" cxnId="{944F7A7F-44AB-4408-9A82-A146A0569BF9}">
      <dgm:prSet/>
      <dgm:spPr/>
      <dgm:t>
        <a:bodyPr/>
        <a:lstStyle/>
        <a:p>
          <a:endParaRPr lang="ru-RU"/>
        </a:p>
      </dgm:t>
    </dgm:pt>
    <dgm:pt modelId="{707F2E81-B977-4062-AD16-7A3D7385B8D5}" type="sibTrans" cxnId="{944F7A7F-44AB-4408-9A82-A146A0569BF9}">
      <dgm:prSet/>
      <dgm:spPr/>
      <dgm:t>
        <a:bodyPr/>
        <a:lstStyle/>
        <a:p>
          <a:endParaRPr lang="ru-RU"/>
        </a:p>
      </dgm:t>
    </dgm:pt>
    <dgm:pt modelId="{91231B78-B52E-4B26-8E23-7BC4A855624E}">
      <dgm:prSet custT="1"/>
      <dgm:spPr/>
      <dgm:t>
        <a:bodyPr/>
        <a:lstStyle/>
        <a:p>
          <a:r>
            <a:rPr lang="ru-RU" sz="1600" dirty="0" err="1" smtClean="0"/>
            <a:t>Обществен-ный</a:t>
          </a:r>
          <a:r>
            <a:rPr lang="ru-RU" sz="1600" dirty="0" smtClean="0"/>
            <a:t> контроль</a:t>
          </a:r>
          <a:endParaRPr lang="ru-RU" sz="1600" dirty="0"/>
        </a:p>
      </dgm:t>
    </dgm:pt>
    <dgm:pt modelId="{0E6E0040-ABAD-47C8-8A90-645139455E31}" type="parTrans" cxnId="{B4EADBA8-2AF4-4750-9695-F5AB2296CFAE}">
      <dgm:prSet/>
      <dgm:spPr/>
      <dgm:t>
        <a:bodyPr/>
        <a:lstStyle/>
        <a:p>
          <a:endParaRPr lang="ru-RU"/>
        </a:p>
      </dgm:t>
    </dgm:pt>
    <dgm:pt modelId="{DF7DA2A0-C09B-4AE3-9DD4-EBF8C129A028}" type="sibTrans" cxnId="{B4EADBA8-2AF4-4750-9695-F5AB2296CFAE}">
      <dgm:prSet/>
      <dgm:spPr/>
      <dgm:t>
        <a:bodyPr/>
        <a:lstStyle/>
        <a:p>
          <a:endParaRPr lang="ru-RU"/>
        </a:p>
      </dgm:t>
    </dgm:pt>
    <dgm:pt modelId="{263AAE23-69ED-4923-9C53-6BB2B35FD856}">
      <dgm:prSet custT="1"/>
      <dgm:spPr/>
      <dgm:t>
        <a:bodyPr/>
        <a:lstStyle/>
        <a:p>
          <a:r>
            <a:rPr lang="ru-RU" sz="1600" dirty="0" err="1" smtClean="0"/>
            <a:t>Веб-сервисы</a:t>
          </a:r>
          <a:r>
            <a:rPr lang="ru-RU" sz="1600" dirty="0" smtClean="0"/>
            <a:t> </a:t>
          </a:r>
          <a:r>
            <a:rPr lang="en-US" sz="1600" dirty="0" err="1" smtClean="0"/>
            <a:t>OpenGovData</a:t>
          </a:r>
          <a:endParaRPr lang="ru-RU" sz="1600" dirty="0" smtClean="0"/>
        </a:p>
        <a:p>
          <a:r>
            <a:rPr lang="ru-RU" sz="1600" dirty="0" smtClean="0"/>
            <a:t>(</a:t>
          </a:r>
          <a:r>
            <a:rPr lang="en-US" sz="1600" dirty="0" smtClean="0"/>
            <a:t>SOAP</a:t>
          </a:r>
          <a:r>
            <a:rPr lang="ru-RU" sz="1600" dirty="0" smtClean="0"/>
            <a:t>)</a:t>
          </a:r>
        </a:p>
      </dgm:t>
    </dgm:pt>
    <dgm:pt modelId="{8BBAC137-FED6-4488-B781-B74301E8043F}" type="parTrans" cxnId="{040B0B85-F408-4668-8B63-E7401D4CD4C6}">
      <dgm:prSet/>
      <dgm:spPr/>
      <dgm:t>
        <a:bodyPr/>
        <a:lstStyle/>
        <a:p>
          <a:endParaRPr lang="ru-RU"/>
        </a:p>
      </dgm:t>
    </dgm:pt>
    <dgm:pt modelId="{650EE88E-A562-4935-8562-698C9DA7D38D}" type="sibTrans" cxnId="{040B0B85-F408-4668-8B63-E7401D4CD4C6}">
      <dgm:prSet/>
      <dgm:spPr/>
      <dgm:t>
        <a:bodyPr/>
        <a:lstStyle/>
        <a:p>
          <a:endParaRPr lang="ru-RU"/>
        </a:p>
      </dgm:t>
    </dgm:pt>
    <dgm:pt modelId="{762CB83A-A168-466C-9156-FD4874D51185}">
      <dgm:prSet custT="1"/>
      <dgm:spPr/>
      <dgm:t>
        <a:bodyPr/>
        <a:lstStyle/>
        <a:p>
          <a:r>
            <a:rPr lang="ru-RU" sz="1600" dirty="0" err="1" smtClean="0"/>
            <a:t>Веб-интерфейс</a:t>
          </a:r>
          <a:r>
            <a:rPr lang="ru-RU" sz="1600" dirty="0" smtClean="0"/>
            <a:t> </a:t>
          </a:r>
          <a:r>
            <a:rPr lang="en-US" sz="1600" dirty="0" smtClean="0"/>
            <a:t>RIA</a:t>
          </a:r>
          <a:endParaRPr lang="ru-RU" sz="1600" dirty="0" smtClean="0"/>
        </a:p>
      </dgm:t>
    </dgm:pt>
    <dgm:pt modelId="{7D4E233F-D961-4C7F-A493-659900C11949}" type="parTrans" cxnId="{E7DBCDF4-A0FC-439F-B0AC-A4B0FF6F8082}">
      <dgm:prSet/>
      <dgm:spPr/>
      <dgm:t>
        <a:bodyPr/>
        <a:lstStyle/>
        <a:p>
          <a:endParaRPr lang="ru-RU"/>
        </a:p>
      </dgm:t>
    </dgm:pt>
    <dgm:pt modelId="{8D8E833B-F3D8-4397-AEAA-9EF6177D2475}" type="sibTrans" cxnId="{E7DBCDF4-A0FC-439F-B0AC-A4B0FF6F8082}">
      <dgm:prSet/>
      <dgm:spPr/>
      <dgm:t>
        <a:bodyPr/>
        <a:lstStyle/>
        <a:p>
          <a:endParaRPr lang="ru-RU"/>
        </a:p>
      </dgm:t>
    </dgm:pt>
    <dgm:pt modelId="{CE7BEB53-FB81-4AB2-962D-823F88D136C2}" type="pres">
      <dgm:prSet presAssocID="{3249DC94-B057-4995-BE25-73678D7CE2D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6A73815-259D-4D70-98E7-721CD6B1D5EF}" type="pres">
      <dgm:prSet presAssocID="{1FAC2E43-AF7C-46BE-9668-C3365B0D946A}" presName="centerShape" presStyleLbl="node0" presStyleIdx="0" presStyleCnt="1" custScaleX="142481" custScaleY="142058"/>
      <dgm:spPr/>
      <dgm:t>
        <a:bodyPr/>
        <a:lstStyle/>
        <a:p>
          <a:endParaRPr lang="ru-RU"/>
        </a:p>
      </dgm:t>
    </dgm:pt>
    <dgm:pt modelId="{7183D28F-3B12-4A65-9DA8-4CCA757C5803}" type="pres">
      <dgm:prSet presAssocID="{1131F034-F7C7-48C0-AD33-00FB5E433B74}" presName="node" presStyleLbl="node1" presStyleIdx="0" presStyleCnt="7" custScaleX="192251" custScaleY="1872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5C8248-CAD0-48E2-83FF-B653455835FB}" type="pres">
      <dgm:prSet presAssocID="{1131F034-F7C7-48C0-AD33-00FB5E433B74}" presName="dummy" presStyleCnt="0"/>
      <dgm:spPr/>
    </dgm:pt>
    <dgm:pt modelId="{DFC4F03F-FFEE-401A-94B1-249E9BB1587D}" type="pres">
      <dgm:prSet presAssocID="{4E5CE4D3-B566-448D-BCD0-4B73AEF4D715}" presName="sibTrans" presStyleLbl="sibTrans2D1" presStyleIdx="0" presStyleCnt="7"/>
      <dgm:spPr/>
      <dgm:t>
        <a:bodyPr/>
        <a:lstStyle/>
        <a:p>
          <a:endParaRPr lang="ru-RU"/>
        </a:p>
      </dgm:t>
    </dgm:pt>
    <dgm:pt modelId="{84069C2A-680B-4124-9EA7-EE8DD533BE7A}" type="pres">
      <dgm:prSet presAssocID="{68A35AF8-E579-4412-A41C-65AF8B907E21}" presName="node" presStyleLbl="node1" presStyleIdx="1" presStyleCnt="7" custScaleX="192251" custScaleY="1872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F69573-8159-4620-AB2E-91371086F96D}" type="pres">
      <dgm:prSet presAssocID="{68A35AF8-E579-4412-A41C-65AF8B907E21}" presName="dummy" presStyleCnt="0"/>
      <dgm:spPr/>
    </dgm:pt>
    <dgm:pt modelId="{798A3F9F-9B61-4B0D-AC81-BDD78466DCF1}" type="pres">
      <dgm:prSet presAssocID="{E81A8B72-89D6-4BBA-B23F-1B74C543CFE3}" presName="sibTrans" presStyleLbl="sibTrans2D1" presStyleIdx="1" presStyleCnt="7"/>
      <dgm:spPr/>
      <dgm:t>
        <a:bodyPr/>
        <a:lstStyle/>
        <a:p>
          <a:endParaRPr lang="ru-RU"/>
        </a:p>
      </dgm:t>
    </dgm:pt>
    <dgm:pt modelId="{F24CA232-2DE1-4455-99C3-BBF227AC04D1}" type="pres">
      <dgm:prSet presAssocID="{B3162799-033C-43DE-94A9-33F536FAF120}" presName="node" presStyleLbl="node1" presStyleIdx="2" presStyleCnt="7" custScaleX="192251" custScaleY="1872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7CEB2F-2A20-4323-AC5B-EDEF6BE927B5}" type="pres">
      <dgm:prSet presAssocID="{B3162799-033C-43DE-94A9-33F536FAF120}" presName="dummy" presStyleCnt="0"/>
      <dgm:spPr/>
    </dgm:pt>
    <dgm:pt modelId="{240A7AEC-AD8F-4D1B-8E98-E00E2D934359}" type="pres">
      <dgm:prSet presAssocID="{A8CA8D24-751D-4FCC-8631-555A4E2CE442}" presName="sibTrans" presStyleLbl="sibTrans2D1" presStyleIdx="2" presStyleCnt="7"/>
      <dgm:spPr/>
      <dgm:t>
        <a:bodyPr/>
        <a:lstStyle/>
        <a:p>
          <a:endParaRPr lang="ru-RU"/>
        </a:p>
      </dgm:t>
    </dgm:pt>
    <dgm:pt modelId="{3AB012CE-4196-4AEB-BF86-F0335DB15F2B}" type="pres">
      <dgm:prSet presAssocID="{13C1376E-90FB-46EF-9B24-C2DA89328189}" presName="node" presStyleLbl="node1" presStyleIdx="3" presStyleCnt="7" custScaleX="192251" custScaleY="1872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8E5FF4-F327-4FDF-A723-F5F637AB6850}" type="pres">
      <dgm:prSet presAssocID="{13C1376E-90FB-46EF-9B24-C2DA89328189}" presName="dummy" presStyleCnt="0"/>
      <dgm:spPr/>
    </dgm:pt>
    <dgm:pt modelId="{3B7150E8-1D5A-4413-A0E9-127D266D3650}" type="pres">
      <dgm:prSet presAssocID="{707F2E81-B977-4062-AD16-7A3D7385B8D5}" presName="sibTrans" presStyleLbl="sibTrans2D1" presStyleIdx="3" presStyleCnt="7"/>
      <dgm:spPr/>
      <dgm:t>
        <a:bodyPr/>
        <a:lstStyle/>
        <a:p>
          <a:endParaRPr lang="ru-RU"/>
        </a:p>
      </dgm:t>
    </dgm:pt>
    <dgm:pt modelId="{D6CA160D-468C-478B-ACA2-01F386551C20}" type="pres">
      <dgm:prSet presAssocID="{91231B78-B52E-4B26-8E23-7BC4A855624E}" presName="node" presStyleLbl="node1" presStyleIdx="4" presStyleCnt="7" custScaleX="192251" custScaleY="1872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A2A5A6-7AB2-4D45-8236-F3EEB3D4FE60}" type="pres">
      <dgm:prSet presAssocID="{91231B78-B52E-4B26-8E23-7BC4A855624E}" presName="dummy" presStyleCnt="0"/>
      <dgm:spPr/>
    </dgm:pt>
    <dgm:pt modelId="{3FC510BD-3753-409B-B135-67A85F99815B}" type="pres">
      <dgm:prSet presAssocID="{DF7DA2A0-C09B-4AE3-9DD4-EBF8C129A028}" presName="sibTrans" presStyleLbl="sibTrans2D1" presStyleIdx="4" presStyleCnt="7"/>
      <dgm:spPr/>
      <dgm:t>
        <a:bodyPr/>
        <a:lstStyle/>
        <a:p>
          <a:endParaRPr lang="ru-RU"/>
        </a:p>
      </dgm:t>
    </dgm:pt>
    <dgm:pt modelId="{91211DD9-5F72-48ED-B0C3-8D7C447F9552}" type="pres">
      <dgm:prSet presAssocID="{263AAE23-69ED-4923-9C53-6BB2B35FD856}" presName="node" presStyleLbl="node1" presStyleIdx="5" presStyleCnt="7" custScaleX="192251" custScaleY="1872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156A9B-C10D-4B7C-86B7-3779A636240F}" type="pres">
      <dgm:prSet presAssocID="{263AAE23-69ED-4923-9C53-6BB2B35FD856}" presName="dummy" presStyleCnt="0"/>
      <dgm:spPr/>
    </dgm:pt>
    <dgm:pt modelId="{8DD7BB62-05E1-4D13-9FAA-1559375ECAF9}" type="pres">
      <dgm:prSet presAssocID="{650EE88E-A562-4935-8562-698C9DA7D38D}" presName="sibTrans" presStyleLbl="sibTrans2D1" presStyleIdx="5" presStyleCnt="7"/>
      <dgm:spPr/>
      <dgm:t>
        <a:bodyPr/>
        <a:lstStyle/>
        <a:p>
          <a:endParaRPr lang="ru-RU"/>
        </a:p>
      </dgm:t>
    </dgm:pt>
    <dgm:pt modelId="{0711AD0C-426E-48E8-B860-EB48D5C59582}" type="pres">
      <dgm:prSet presAssocID="{762CB83A-A168-466C-9156-FD4874D51185}" presName="node" presStyleLbl="node1" presStyleIdx="6" presStyleCnt="7" custScaleX="192251" custScaleY="1872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1D52EE-A5F8-48A0-8890-3D62703B5138}" type="pres">
      <dgm:prSet presAssocID="{762CB83A-A168-466C-9156-FD4874D51185}" presName="dummy" presStyleCnt="0"/>
      <dgm:spPr/>
    </dgm:pt>
    <dgm:pt modelId="{19940378-3907-4FC6-A102-56FF6995B807}" type="pres">
      <dgm:prSet presAssocID="{8D8E833B-F3D8-4397-AEAA-9EF6177D2475}" presName="sibTrans" presStyleLbl="sibTrans2D1" presStyleIdx="6" presStyleCnt="7"/>
      <dgm:spPr/>
      <dgm:t>
        <a:bodyPr/>
        <a:lstStyle/>
        <a:p>
          <a:endParaRPr lang="ru-RU"/>
        </a:p>
      </dgm:t>
    </dgm:pt>
  </dgm:ptLst>
  <dgm:cxnLst>
    <dgm:cxn modelId="{AD9836FD-F0A6-494D-BEE8-82F53FA04C60}" srcId="{1FAC2E43-AF7C-46BE-9668-C3365B0D946A}" destId="{B3162799-033C-43DE-94A9-33F536FAF120}" srcOrd="2" destOrd="0" parTransId="{4803B261-A2F2-49EA-8C29-17595E390DE8}" sibTransId="{A8CA8D24-751D-4FCC-8631-555A4E2CE442}"/>
    <dgm:cxn modelId="{53C230D2-30FD-4D60-AFA5-536935C1CCFB}" type="presOf" srcId="{68A35AF8-E579-4412-A41C-65AF8B907E21}" destId="{84069C2A-680B-4124-9EA7-EE8DD533BE7A}" srcOrd="0" destOrd="0" presId="urn:microsoft.com/office/officeart/2005/8/layout/radial6"/>
    <dgm:cxn modelId="{BD1FBD85-86BE-46A7-B7FC-DEEF99272125}" type="presOf" srcId="{1131F034-F7C7-48C0-AD33-00FB5E433B74}" destId="{7183D28F-3B12-4A65-9DA8-4CCA757C5803}" srcOrd="0" destOrd="0" presId="urn:microsoft.com/office/officeart/2005/8/layout/radial6"/>
    <dgm:cxn modelId="{0B9055B6-0AD8-4B44-BDC2-3B47D177EABC}" type="presOf" srcId="{DF7DA2A0-C09B-4AE3-9DD4-EBF8C129A028}" destId="{3FC510BD-3753-409B-B135-67A85F99815B}" srcOrd="0" destOrd="0" presId="urn:microsoft.com/office/officeart/2005/8/layout/radial6"/>
    <dgm:cxn modelId="{ED4E5F80-14C5-40A3-BA97-0059A6C89E10}" type="presOf" srcId="{E81A8B72-89D6-4BBA-B23F-1B74C543CFE3}" destId="{798A3F9F-9B61-4B0D-AC81-BDD78466DCF1}" srcOrd="0" destOrd="0" presId="urn:microsoft.com/office/officeart/2005/8/layout/radial6"/>
    <dgm:cxn modelId="{040B0B85-F408-4668-8B63-E7401D4CD4C6}" srcId="{1FAC2E43-AF7C-46BE-9668-C3365B0D946A}" destId="{263AAE23-69ED-4923-9C53-6BB2B35FD856}" srcOrd="5" destOrd="0" parTransId="{8BBAC137-FED6-4488-B781-B74301E8043F}" sibTransId="{650EE88E-A562-4935-8562-698C9DA7D38D}"/>
    <dgm:cxn modelId="{ED191501-1D20-4483-982C-606B5516EA8D}" type="presOf" srcId="{A8CA8D24-751D-4FCC-8631-555A4E2CE442}" destId="{240A7AEC-AD8F-4D1B-8E98-E00E2D934359}" srcOrd="0" destOrd="0" presId="urn:microsoft.com/office/officeart/2005/8/layout/radial6"/>
    <dgm:cxn modelId="{3F5663AA-2B22-44D7-BE00-10C462BE98E8}" type="presOf" srcId="{8D8E833B-F3D8-4397-AEAA-9EF6177D2475}" destId="{19940378-3907-4FC6-A102-56FF6995B807}" srcOrd="0" destOrd="0" presId="urn:microsoft.com/office/officeart/2005/8/layout/radial6"/>
    <dgm:cxn modelId="{B0A7F81F-EBFB-4A39-90E8-1A27267C1CF4}" type="presOf" srcId="{762CB83A-A168-466C-9156-FD4874D51185}" destId="{0711AD0C-426E-48E8-B860-EB48D5C59582}" srcOrd="0" destOrd="0" presId="urn:microsoft.com/office/officeart/2005/8/layout/radial6"/>
    <dgm:cxn modelId="{E7DBCDF4-A0FC-439F-B0AC-A4B0FF6F8082}" srcId="{1FAC2E43-AF7C-46BE-9668-C3365B0D946A}" destId="{762CB83A-A168-466C-9156-FD4874D51185}" srcOrd="6" destOrd="0" parTransId="{7D4E233F-D961-4C7F-A493-659900C11949}" sibTransId="{8D8E833B-F3D8-4397-AEAA-9EF6177D2475}"/>
    <dgm:cxn modelId="{D6A22646-64A9-4AD8-A751-E12BBEA353CB}" type="presOf" srcId="{263AAE23-69ED-4923-9C53-6BB2B35FD856}" destId="{91211DD9-5F72-48ED-B0C3-8D7C447F9552}" srcOrd="0" destOrd="0" presId="urn:microsoft.com/office/officeart/2005/8/layout/radial6"/>
    <dgm:cxn modelId="{68F6FC7A-A6CD-4C43-B8F9-87FD27E074C7}" srcId="{1FAC2E43-AF7C-46BE-9668-C3365B0D946A}" destId="{1131F034-F7C7-48C0-AD33-00FB5E433B74}" srcOrd="0" destOrd="0" parTransId="{4C58B669-E0C0-4674-A81B-38148B12091F}" sibTransId="{4E5CE4D3-B566-448D-BCD0-4B73AEF4D715}"/>
    <dgm:cxn modelId="{3F90908A-7B16-4BB5-84AA-9DA0B79A0EB6}" srcId="{1FAC2E43-AF7C-46BE-9668-C3365B0D946A}" destId="{68A35AF8-E579-4412-A41C-65AF8B907E21}" srcOrd="1" destOrd="0" parTransId="{A453D4B0-4346-4DC7-BC37-B060550D32E7}" sibTransId="{E81A8B72-89D6-4BBA-B23F-1B74C543CFE3}"/>
    <dgm:cxn modelId="{B759787F-230D-46E6-B215-528082241499}" type="presOf" srcId="{B3162799-033C-43DE-94A9-33F536FAF120}" destId="{F24CA232-2DE1-4455-99C3-BBF227AC04D1}" srcOrd="0" destOrd="0" presId="urn:microsoft.com/office/officeart/2005/8/layout/radial6"/>
    <dgm:cxn modelId="{3DDFA75E-63B9-4151-A3C1-FD731CF44AD0}" type="presOf" srcId="{707F2E81-B977-4062-AD16-7A3D7385B8D5}" destId="{3B7150E8-1D5A-4413-A0E9-127D266D3650}" srcOrd="0" destOrd="0" presId="urn:microsoft.com/office/officeart/2005/8/layout/radial6"/>
    <dgm:cxn modelId="{3770EF5F-5821-4D96-B571-609CCD1BB8EC}" type="presOf" srcId="{3249DC94-B057-4995-BE25-73678D7CE2DE}" destId="{CE7BEB53-FB81-4AB2-962D-823F88D136C2}" srcOrd="0" destOrd="0" presId="urn:microsoft.com/office/officeart/2005/8/layout/radial6"/>
    <dgm:cxn modelId="{B8FA5447-9B5D-4188-A459-61DA4C60B2E3}" type="presOf" srcId="{4E5CE4D3-B566-448D-BCD0-4B73AEF4D715}" destId="{DFC4F03F-FFEE-401A-94B1-249E9BB1587D}" srcOrd="0" destOrd="0" presId="urn:microsoft.com/office/officeart/2005/8/layout/radial6"/>
    <dgm:cxn modelId="{A74B6E31-3F98-4FE8-8BFA-CD5F1B45B2A9}" type="presOf" srcId="{91231B78-B52E-4B26-8E23-7BC4A855624E}" destId="{D6CA160D-468C-478B-ACA2-01F386551C20}" srcOrd="0" destOrd="0" presId="urn:microsoft.com/office/officeart/2005/8/layout/radial6"/>
    <dgm:cxn modelId="{944F7A7F-44AB-4408-9A82-A146A0569BF9}" srcId="{1FAC2E43-AF7C-46BE-9668-C3365B0D946A}" destId="{13C1376E-90FB-46EF-9B24-C2DA89328189}" srcOrd="3" destOrd="0" parTransId="{3FB5A986-6B1A-407A-88E8-3049C985F021}" sibTransId="{707F2E81-B977-4062-AD16-7A3D7385B8D5}"/>
    <dgm:cxn modelId="{94725608-F4D1-4650-AE63-40AA1CD4B619}" type="presOf" srcId="{1FAC2E43-AF7C-46BE-9668-C3365B0D946A}" destId="{16A73815-259D-4D70-98E7-721CD6B1D5EF}" srcOrd="0" destOrd="0" presId="urn:microsoft.com/office/officeart/2005/8/layout/radial6"/>
    <dgm:cxn modelId="{B4EADBA8-2AF4-4750-9695-F5AB2296CFAE}" srcId="{1FAC2E43-AF7C-46BE-9668-C3365B0D946A}" destId="{91231B78-B52E-4B26-8E23-7BC4A855624E}" srcOrd="4" destOrd="0" parTransId="{0E6E0040-ABAD-47C8-8A90-645139455E31}" sibTransId="{DF7DA2A0-C09B-4AE3-9DD4-EBF8C129A028}"/>
    <dgm:cxn modelId="{96AB3095-95B1-47F7-93EF-FF5363EA2A7D}" type="presOf" srcId="{650EE88E-A562-4935-8562-698C9DA7D38D}" destId="{8DD7BB62-05E1-4D13-9FAA-1559375ECAF9}" srcOrd="0" destOrd="0" presId="urn:microsoft.com/office/officeart/2005/8/layout/radial6"/>
    <dgm:cxn modelId="{FC8F81CF-2212-4FA0-853A-A459308FF772}" type="presOf" srcId="{13C1376E-90FB-46EF-9B24-C2DA89328189}" destId="{3AB012CE-4196-4AEB-BF86-F0335DB15F2B}" srcOrd="0" destOrd="0" presId="urn:microsoft.com/office/officeart/2005/8/layout/radial6"/>
    <dgm:cxn modelId="{8335FDF7-B2AC-41A2-B0BA-2AEF1361F697}" srcId="{3249DC94-B057-4995-BE25-73678D7CE2DE}" destId="{1FAC2E43-AF7C-46BE-9668-C3365B0D946A}" srcOrd="0" destOrd="0" parTransId="{50E2A388-F8B0-422F-9FDD-96D91EC9F3AE}" sibTransId="{1C69F677-F1F7-415F-AC22-4A5493C67FCF}"/>
    <dgm:cxn modelId="{8FF6E4D4-B097-455E-9BD5-0888BFB06D61}" type="presParOf" srcId="{CE7BEB53-FB81-4AB2-962D-823F88D136C2}" destId="{16A73815-259D-4D70-98E7-721CD6B1D5EF}" srcOrd="0" destOrd="0" presId="urn:microsoft.com/office/officeart/2005/8/layout/radial6"/>
    <dgm:cxn modelId="{C9A5DB8C-834A-4387-80F7-2717FF7FC47F}" type="presParOf" srcId="{CE7BEB53-FB81-4AB2-962D-823F88D136C2}" destId="{7183D28F-3B12-4A65-9DA8-4CCA757C5803}" srcOrd="1" destOrd="0" presId="urn:microsoft.com/office/officeart/2005/8/layout/radial6"/>
    <dgm:cxn modelId="{226A6076-D7E0-428B-8A04-E28CBB085F3D}" type="presParOf" srcId="{CE7BEB53-FB81-4AB2-962D-823F88D136C2}" destId="{ED5C8248-CAD0-48E2-83FF-B653455835FB}" srcOrd="2" destOrd="0" presId="urn:microsoft.com/office/officeart/2005/8/layout/radial6"/>
    <dgm:cxn modelId="{D25C38AC-967A-446D-A466-DAA7A0E5137E}" type="presParOf" srcId="{CE7BEB53-FB81-4AB2-962D-823F88D136C2}" destId="{DFC4F03F-FFEE-401A-94B1-249E9BB1587D}" srcOrd="3" destOrd="0" presId="urn:microsoft.com/office/officeart/2005/8/layout/radial6"/>
    <dgm:cxn modelId="{8DFC7A10-6D8B-4703-A84F-98F53787B9C7}" type="presParOf" srcId="{CE7BEB53-FB81-4AB2-962D-823F88D136C2}" destId="{84069C2A-680B-4124-9EA7-EE8DD533BE7A}" srcOrd="4" destOrd="0" presId="urn:microsoft.com/office/officeart/2005/8/layout/radial6"/>
    <dgm:cxn modelId="{10CC0DAD-3861-4497-A277-4A4B365BFB38}" type="presParOf" srcId="{CE7BEB53-FB81-4AB2-962D-823F88D136C2}" destId="{A8F69573-8159-4620-AB2E-91371086F96D}" srcOrd="5" destOrd="0" presId="urn:microsoft.com/office/officeart/2005/8/layout/radial6"/>
    <dgm:cxn modelId="{5E1299E4-0908-478C-AA5C-A90E41844A17}" type="presParOf" srcId="{CE7BEB53-FB81-4AB2-962D-823F88D136C2}" destId="{798A3F9F-9B61-4B0D-AC81-BDD78466DCF1}" srcOrd="6" destOrd="0" presId="urn:microsoft.com/office/officeart/2005/8/layout/radial6"/>
    <dgm:cxn modelId="{04EEB686-F17B-4FDE-86A1-77587D9A1DF1}" type="presParOf" srcId="{CE7BEB53-FB81-4AB2-962D-823F88D136C2}" destId="{F24CA232-2DE1-4455-99C3-BBF227AC04D1}" srcOrd="7" destOrd="0" presId="urn:microsoft.com/office/officeart/2005/8/layout/radial6"/>
    <dgm:cxn modelId="{1F7551C1-0059-46E7-A022-9F5BE663642B}" type="presParOf" srcId="{CE7BEB53-FB81-4AB2-962D-823F88D136C2}" destId="{D87CEB2F-2A20-4323-AC5B-EDEF6BE927B5}" srcOrd="8" destOrd="0" presId="urn:microsoft.com/office/officeart/2005/8/layout/radial6"/>
    <dgm:cxn modelId="{FAD8C7AE-79E4-4BB3-BA77-DA8156CD9DD0}" type="presParOf" srcId="{CE7BEB53-FB81-4AB2-962D-823F88D136C2}" destId="{240A7AEC-AD8F-4D1B-8E98-E00E2D934359}" srcOrd="9" destOrd="0" presId="urn:microsoft.com/office/officeart/2005/8/layout/radial6"/>
    <dgm:cxn modelId="{E33CF1C2-951D-442E-A1BB-7221914BEDAC}" type="presParOf" srcId="{CE7BEB53-FB81-4AB2-962D-823F88D136C2}" destId="{3AB012CE-4196-4AEB-BF86-F0335DB15F2B}" srcOrd="10" destOrd="0" presId="urn:microsoft.com/office/officeart/2005/8/layout/radial6"/>
    <dgm:cxn modelId="{6B6817C5-2E95-44CE-9E22-EF2227A2D35E}" type="presParOf" srcId="{CE7BEB53-FB81-4AB2-962D-823F88D136C2}" destId="{4C8E5FF4-F327-4FDF-A723-F5F637AB6850}" srcOrd="11" destOrd="0" presId="urn:microsoft.com/office/officeart/2005/8/layout/radial6"/>
    <dgm:cxn modelId="{2A08476A-DF5E-4BC0-BDA3-A7BF0FE58BC6}" type="presParOf" srcId="{CE7BEB53-FB81-4AB2-962D-823F88D136C2}" destId="{3B7150E8-1D5A-4413-A0E9-127D266D3650}" srcOrd="12" destOrd="0" presId="urn:microsoft.com/office/officeart/2005/8/layout/radial6"/>
    <dgm:cxn modelId="{1037BE84-A731-4555-8E90-230C45C19D89}" type="presParOf" srcId="{CE7BEB53-FB81-4AB2-962D-823F88D136C2}" destId="{D6CA160D-468C-478B-ACA2-01F386551C20}" srcOrd="13" destOrd="0" presId="urn:microsoft.com/office/officeart/2005/8/layout/radial6"/>
    <dgm:cxn modelId="{C8B5B5E5-06E1-4DED-B240-84F14C79DAAD}" type="presParOf" srcId="{CE7BEB53-FB81-4AB2-962D-823F88D136C2}" destId="{87A2A5A6-7AB2-4D45-8236-F3EEB3D4FE60}" srcOrd="14" destOrd="0" presId="urn:microsoft.com/office/officeart/2005/8/layout/radial6"/>
    <dgm:cxn modelId="{AD56618E-CB80-422C-B3C6-5E09CF4A350B}" type="presParOf" srcId="{CE7BEB53-FB81-4AB2-962D-823F88D136C2}" destId="{3FC510BD-3753-409B-B135-67A85F99815B}" srcOrd="15" destOrd="0" presId="urn:microsoft.com/office/officeart/2005/8/layout/radial6"/>
    <dgm:cxn modelId="{DE8C30C5-345F-46FE-B6CD-BF6012FB581E}" type="presParOf" srcId="{CE7BEB53-FB81-4AB2-962D-823F88D136C2}" destId="{91211DD9-5F72-48ED-B0C3-8D7C447F9552}" srcOrd="16" destOrd="0" presId="urn:microsoft.com/office/officeart/2005/8/layout/radial6"/>
    <dgm:cxn modelId="{4EB6CC4C-29DC-4ACC-BFA2-03B50FA70CAE}" type="presParOf" srcId="{CE7BEB53-FB81-4AB2-962D-823F88D136C2}" destId="{00156A9B-C10D-4B7C-86B7-3779A636240F}" srcOrd="17" destOrd="0" presId="urn:microsoft.com/office/officeart/2005/8/layout/radial6"/>
    <dgm:cxn modelId="{13EE2820-DE12-4CDB-AFED-311C6EEF06E5}" type="presParOf" srcId="{CE7BEB53-FB81-4AB2-962D-823F88D136C2}" destId="{8DD7BB62-05E1-4D13-9FAA-1559375ECAF9}" srcOrd="18" destOrd="0" presId="urn:microsoft.com/office/officeart/2005/8/layout/radial6"/>
    <dgm:cxn modelId="{71837173-7A1C-48B2-BD3E-878517311E0E}" type="presParOf" srcId="{CE7BEB53-FB81-4AB2-962D-823F88D136C2}" destId="{0711AD0C-426E-48E8-B860-EB48D5C59582}" srcOrd="19" destOrd="0" presId="urn:microsoft.com/office/officeart/2005/8/layout/radial6"/>
    <dgm:cxn modelId="{ECD993A9-CC7E-4F56-AC26-9ADC9BC17CCB}" type="presParOf" srcId="{CE7BEB53-FB81-4AB2-962D-823F88D136C2}" destId="{431D52EE-A5F8-48A0-8890-3D62703B5138}" srcOrd="20" destOrd="0" presId="urn:microsoft.com/office/officeart/2005/8/layout/radial6"/>
    <dgm:cxn modelId="{6EDFCAA2-1439-41A4-A419-AC6EF037066B}" type="presParOf" srcId="{CE7BEB53-FB81-4AB2-962D-823F88D136C2}" destId="{19940378-3907-4FC6-A102-56FF6995B807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2BC669-EDB9-41E8-AC92-187380FE113E}" type="doc">
      <dgm:prSet loTypeId="urn:microsoft.com/office/officeart/2005/8/layout/radial4" loCatId="relationship" qsTypeId="urn:microsoft.com/office/officeart/2005/8/quickstyle/simple4" qsCatId="simple" csTypeId="urn:microsoft.com/office/officeart/2005/8/colors/accent6_4" csCatId="accent6" phldr="1"/>
      <dgm:spPr/>
      <dgm:t>
        <a:bodyPr/>
        <a:lstStyle/>
        <a:p>
          <a:endParaRPr lang="ru-RU"/>
        </a:p>
      </dgm:t>
    </dgm:pt>
    <dgm:pt modelId="{3AA796E9-49B4-49FD-9E43-674705FBB46D}">
      <dgm:prSet phldrT="[Текст]" custT="1"/>
      <dgm:spPr>
        <a:solidFill>
          <a:srgbClr val="FFC000"/>
        </a:solidFill>
        <a:ln w="38100">
          <a:solidFill>
            <a:schemeClr val="bg1">
              <a:lumMod val="65000"/>
            </a:schemeClr>
          </a:solidFill>
        </a:ln>
        <a:effectLst>
          <a:glow rad="228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Хранилище данных</a:t>
          </a:r>
          <a:endParaRPr lang="ru-RU" sz="2400" b="1" dirty="0">
            <a:solidFill>
              <a:schemeClr val="tx1"/>
            </a:solidFill>
          </a:endParaRPr>
        </a:p>
      </dgm:t>
    </dgm:pt>
    <dgm:pt modelId="{520411B2-F14E-4BC8-B119-44FD13837108}" type="parTrans" cxnId="{FA3035E9-BCF4-4D67-A038-57DE03097E0A}">
      <dgm:prSet/>
      <dgm:spPr/>
      <dgm:t>
        <a:bodyPr/>
        <a:lstStyle/>
        <a:p>
          <a:endParaRPr lang="ru-RU"/>
        </a:p>
      </dgm:t>
    </dgm:pt>
    <dgm:pt modelId="{3839ED2A-FD4E-4C27-AB23-A5C8F8AB6967}" type="sibTrans" cxnId="{FA3035E9-BCF4-4D67-A038-57DE03097E0A}">
      <dgm:prSet/>
      <dgm:spPr/>
      <dgm:t>
        <a:bodyPr/>
        <a:lstStyle/>
        <a:p>
          <a:endParaRPr lang="ru-RU"/>
        </a:p>
      </dgm:t>
    </dgm:pt>
    <dgm:pt modelId="{D6D08A2F-4D8E-4F8C-984B-A510ABA02DBD}">
      <dgm:prSet phldrT="[Текст]" custT="1"/>
      <dgm:spPr/>
      <dgm:t>
        <a:bodyPr/>
        <a:lstStyle/>
        <a:p>
          <a:r>
            <a:rPr lang="ru-RU" sz="1800" dirty="0" smtClean="0"/>
            <a:t>Федеральный раздел данных</a:t>
          </a:r>
          <a:endParaRPr lang="ru-RU" sz="1800" dirty="0"/>
        </a:p>
      </dgm:t>
    </dgm:pt>
    <dgm:pt modelId="{4176A002-3DE9-45E0-909E-8CF54A70398E}" type="parTrans" cxnId="{8DCD58CE-58F8-4F2B-A222-AF48AE81BEB6}">
      <dgm:prSet/>
      <dgm:spPr/>
      <dgm:t>
        <a:bodyPr/>
        <a:lstStyle/>
        <a:p>
          <a:endParaRPr lang="ru-RU"/>
        </a:p>
      </dgm:t>
    </dgm:pt>
    <dgm:pt modelId="{EE64A235-0A00-4E2E-8B5C-662BDB0EC20B}" type="sibTrans" cxnId="{8DCD58CE-58F8-4F2B-A222-AF48AE81BEB6}">
      <dgm:prSet/>
      <dgm:spPr/>
      <dgm:t>
        <a:bodyPr/>
        <a:lstStyle/>
        <a:p>
          <a:endParaRPr lang="ru-RU"/>
        </a:p>
      </dgm:t>
    </dgm:pt>
    <dgm:pt modelId="{5373CB82-ED97-4A24-A02B-AFBE0DF2C109}">
      <dgm:prSet phldrT="[Текст]" custT="1"/>
      <dgm:spPr/>
      <dgm:t>
        <a:bodyPr/>
        <a:lstStyle/>
        <a:p>
          <a:r>
            <a:rPr lang="ru-RU" sz="1800" dirty="0" smtClean="0"/>
            <a:t>Статистический раздел данных</a:t>
          </a:r>
          <a:endParaRPr lang="ru-RU" sz="1800" dirty="0"/>
        </a:p>
      </dgm:t>
    </dgm:pt>
    <dgm:pt modelId="{F8EF6FBD-89B3-4112-A2C7-624DE93089FF}" type="parTrans" cxnId="{3CFF19BF-EEC3-40E9-86DA-E301DB7F4072}">
      <dgm:prSet/>
      <dgm:spPr/>
      <dgm:t>
        <a:bodyPr/>
        <a:lstStyle/>
        <a:p>
          <a:endParaRPr lang="ru-RU"/>
        </a:p>
      </dgm:t>
    </dgm:pt>
    <dgm:pt modelId="{BA5B994C-DE0B-4CBC-9F27-3EA17F2041A7}" type="sibTrans" cxnId="{3CFF19BF-EEC3-40E9-86DA-E301DB7F4072}">
      <dgm:prSet/>
      <dgm:spPr/>
      <dgm:t>
        <a:bodyPr/>
        <a:lstStyle/>
        <a:p>
          <a:endParaRPr lang="ru-RU"/>
        </a:p>
      </dgm:t>
    </dgm:pt>
    <dgm:pt modelId="{EBE48D23-E4CF-412E-899A-E873ADC36134}">
      <dgm:prSet phldrT="[Текст]" custT="1"/>
      <dgm:spPr/>
      <dgm:t>
        <a:bodyPr/>
        <a:lstStyle/>
        <a:p>
          <a:r>
            <a:rPr lang="ru-RU" sz="1800" dirty="0" smtClean="0"/>
            <a:t>Региональный раздел данных</a:t>
          </a:r>
          <a:endParaRPr lang="ru-RU" sz="1800" dirty="0"/>
        </a:p>
      </dgm:t>
    </dgm:pt>
    <dgm:pt modelId="{E6C3CB94-0BCA-44A7-8A93-D0C8BA51232B}" type="parTrans" cxnId="{9C6BF7F8-B53E-4A01-8FC9-743002EC0CE7}">
      <dgm:prSet/>
      <dgm:spPr/>
      <dgm:t>
        <a:bodyPr/>
        <a:lstStyle/>
        <a:p>
          <a:endParaRPr lang="ru-RU"/>
        </a:p>
      </dgm:t>
    </dgm:pt>
    <dgm:pt modelId="{BA2923C9-E063-422E-BE0F-D5B31E7304FA}" type="sibTrans" cxnId="{9C6BF7F8-B53E-4A01-8FC9-743002EC0CE7}">
      <dgm:prSet/>
      <dgm:spPr/>
      <dgm:t>
        <a:bodyPr/>
        <a:lstStyle/>
        <a:p>
          <a:endParaRPr lang="ru-RU"/>
        </a:p>
      </dgm:t>
    </dgm:pt>
    <dgm:pt modelId="{5789CC82-5DBB-4322-A599-DC378E92050D}">
      <dgm:prSet custT="1"/>
      <dgm:spPr/>
      <dgm:t>
        <a:bodyPr/>
        <a:lstStyle/>
        <a:p>
          <a:r>
            <a:rPr lang="ru-RU" sz="1800" dirty="0" smtClean="0"/>
            <a:t>Расчетные данные</a:t>
          </a:r>
          <a:endParaRPr lang="ru-RU" sz="1800" dirty="0"/>
        </a:p>
      </dgm:t>
    </dgm:pt>
    <dgm:pt modelId="{EC5FC999-A03C-4DB0-90ED-C955E6993D08}" type="parTrans" cxnId="{EF5F93B7-7AED-4A26-B9F1-E763A3306B6E}">
      <dgm:prSet/>
      <dgm:spPr/>
      <dgm:t>
        <a:bodyPr/>
        <a:lstStyle/>
        <a:p>
          <a:endParaRPr lang="ru-RU"/>
        </a:p>
      </dgm:t>
    </dgm:pt>
    <dgm:pt modelId="{0B5A2E4A-B78A-477B-9449-45A9F4C22844}" type="sibTrans" cxnId="{EF5F93B7-7AED-4A26-B9F1-E763A3306B6E}">
      <dgm:prSet/>
      <dgm:spPr/>
      <dgm:t>
        <a:bodyPr/>
        <a:lstStyle/>
        <a:p>
          <a:endParaRPr lang="ru-RU"/>
        </a:p>
      </dgm:t>
    </dgm:pt>
    <dgm:pt modelId="{C9017465-A85F-4A63-BDD8-AD99F2106556}">
      <dgm:prSet custT="1"/>
      <dgm:spPr/>
      <dgm:t>
        <a:bodyPr/>
        <a:lstStyle/>
        <a:p>
          <a:r>
            <a:rPr lang="ru-RU" sz="1800" dirty="0" smtClean="0"/>
            <a:t>Муниципальный раздел данных</a:t>
          </a:r>
          <a:endParaRPr lang="ru-RU" sz="1800" dirty="0"/>
        </a:p>
      </dgm:t>
    </dgm:pt>
    <dgm:pt modelId="{CBDE4116-2E53-4672-91C1-4337B2EAE58E}" type="parTrans" cxnId="{DFA00CEC-4941-452F-BA4B-35853C148727}">
      <dgm:prSet/>
      <dgm:spPr/>
      <dgm:t>
        <a:bodyPr/>
        <a:lstStyle/>
        <a:p>
          <a:endParaRPr lang="ru-RU"/>
        </a:p>
      </dgm:t>
    </dgm:pt>
    <dgm:pt modelId="{1EB24532-2072-4111-AAF3-F168F56F982A}" type="sibTrans" cxnId="{DFA00CEC-4941-452F-BA4B-35853C148727}">
      <dgm:prSet/>
      <dgm:spPr/>
      <dgm:t>
        <a:bodyPr/>
        <a:lstStyle/>
        <a:p>
          <a:endParaRPr lang="ru-RU"/>
        </a:p>
      </dgm:t>
    </dgm:pt>
    <dgm:pt modelId="{CB70C1B1-4096-41A9-9406-472F3FF0610F}" type="pres">
      <dgm:prSet presAssocID="{832BC669-EDB9-41E8-AC92-187380FE113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B2A6278-F3D5-4F26-A557-AA2FECC64E99}" type="pres">
      <dgm:prSet presAssocID="{3AA796E9-49B4-49FD-9E43-674705FBB46D}" presName="centerShape" presStyleLbl="node0" presStyleIdx="0" presStyleCnt="1" custScaleX="138107" custLinFactNeighborY="-2699"/>
      <dgm:spPr>
        <a:prstGeom prst="flowChartMagneticDisk">
          <a:avLst/>
        </a:prstGeom>
      </dgm:spPr>
      <dgm:t>
        <a:bodyPr/>
        <a:lstStyle/>
        <a:p>
          <a:endParaRPr lang="ru-RU"/>
        </a:p>
      </dgm:t>
    </dgm:pt>
    <dgm:pt modelId="{5F02DB35-3F86-46B5-A216-A6E993DBF0E7}" type="pres">
      <dgm:prSet presAssocID="{4176A002-3DE9-45E0-909E-8CF54A70398E}" presName="parTrans" presStyleLbl="bgSibTrans2D1" presStyleIdx="0" presStyleCnt="5" custAng="162534" custLinFactNeighborX="2664"/>
      <dgm:spPr/>
      <dgm:t>
        <a:bodyPr/>
        <a:lstStyle/>
        <a:p>
          <a:endParaRPr lang="ru-RU"/>
        </a:p>
      </dgm:t>
    </dgm:pt>
    <dgm:pt modelId="{061659C2-B485-4CF8-BC55-536F936601FA}" type="pres">
      <dgm:prSet presAssocID="{D6D08A2F-4D8E-4F8C-984B-A510ABA02DBD}" presName="node" presStyleLbl="node1" presStyleIdx="0" presStyleCnt="5" custScaleX="138701" custRadScaleRad="1140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1AD2C0-0DAC-4AB5-89A9-82FEF6C881B1}" type="pres">
      <dgm:prSet presAssocID="{F8EF6FBD-89B3-4112-A2C7-624DE93089FF}" presName="parTrans" presStyleLbl="bgSibTrans2D1" presStyleIdx="1" presStyleCnt="5"/>
      <dgm:spPr/>
      <dgm:t>
        <a:bodyPr/>
        <a:lstStyle/>
        <a:p>
          <a:endParaRPr lang="ru-RU"/>
        </a:p>
      </dgm:t>
    </dgm:pt>
    <dgm:pt modelId="{30C5F715-3702-4199-8C8D-A1633CE674F3}" type="pres">
      <dgm:prSet presAssocID="{5373CB82-ED97-4A24-A02B-AFBE0DF2C109}" presName="node" presStyleLbl="node1" presStyleIdx="1" presStyleCnt="5" custScaleX="144874" custRadScaleRad="118941" custRadScaleInc="-236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B31CF1-B319-4360-9E42-B57368C039C5}" type="pres">
      <dgm:prSet presAssocID="{E6C3CB94-0BCA-44A7-8A93-D0C8BA51232B}" presName="parTrans" presStyleLbl="bgSibTrans2D1" presStyleIdx="2" presStyleCnt="5"/>
      <dgm:spPr/>
      <dgm:t>
        <a:bodyPr/>
        <a:lstStyle/>
        <a:p>
          <a:endParaRPr lang="ru-RU"/>
        </a:p>
      </dgm:t>
    </dgm:pt>
    <dgm:pt modelId="{9FC2A237-48D7-4E27-BE22-3F8BA37C7020}" type="pres">
      <dgm:prSet presAssocID="{EBE48D23-E4CF-412E-899A-E873ADC36134}" presName="node" presStyleLbl="node1" presStyleIdx="2" presStyleCnt="5" custScaleX="136637" custRadScaleRad="100001" custRadScaleInc="-3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2C636A-3998-4CA3-BE6C-E5AD7E2BCDF5}" type="pres">
      <dgm:prSet presAssocID="{CBDE4116-2E53-4672-91C1-4337B2EAE58E}" presName="parTrans" presStyleLbl="bgSibTrans2D1" presStyleIdx="3" presStyleCnt="5"/>
      <dgm:spPr/>
      <dgm:t>
        <a:bodyPr/>
        <a:lstStyle/>
        <a:p>
          <a:endParaRPr lang="ru-RU"/>
        </a:p>
      </dgm:t>
    </dgm:pt>
    <dgm:pt modelId="{E084EFBD-3EDC-42E8-B990-6A542BB9A789}" type="pres">
      <dgm:prSet presAssocID="{C9017465-A85F-4A63-BDD8-AD99F2106556}" presName="node" presStyleLbl="node1" presStyleIdx="3" presStyleCnt="5" custScaleX="145365" custRadScaleRad="125545" custRadScaleInc="297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A41747-693E-4543-ABEF-F34172E2D9AC}" type="pres">
      <dgm:prSet presAssocID="{EC5FC999-A03C-4DB0-90ED-C955E6993D08}" presName="parTrans" presStyleLbl="bgSibTrans2D1" presStyleIdx="4" presStyleCnt="5" custAng="21542657"/>
      <dgm:spPr/>
      <dgm:t>
        <a:bodyPr/>
        <a:lstStyle/>
        <a:p>
          <a:endParaRPr lang="ru-RU"/>
        </a:p>
      </dgm:t>
    </dgm:pt>
    <dgm:pt modelId="{69741DEB-C5CB-4CEA-85E2-0EE38988A763}" type="pres">
      <dgm:prSet presAssocID="{5789CC82-5DBB-4322-A599-DC378E92050D}" presName="node" presStyleLbl="node1" presStyleIdx="4" presStyleCnt="5" custScaleX="140446" custRadScaleRad="112748" custRadScaleInc="-48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A3035E9-BCF4-4D67-A038-57DE03097E0A}" srcId="{832BC669-EDB9-41E8-AC92-187380FE113E}" destId="{3AA796E9-49B4-49FD-9E43-674705FBB46D}" srcOrd="0" destOrd="0" parTransId="{520411B2-F14E-4BC8-B119-44FD13837108}" sibTransId="{3839ED2A-FD4E-4C27-AB23-A5C8F8AB6967}"/>
    <dgm:cxn modelId="{1079CBC7-BDB1-4E9D-B079-7D377338C8C6}" type="presOf" srcId="{C9017465-A85F-4A63-BDD8-AD99F2106556}" destId="{E084EFBD-3EDC-42E8-B990-6A542BB9A789}" srcOrd="0" destOrd="0" presId="urn:microsoft.com/office/officeart/2005/8/layout/radial4"/>
    <dgm:cxn modelId="{8AAB2E92-0457-452E-B295-F79819A750F0}" type="presOf" srcId="{3AA796E9-49B4-49FD-9E43-674705FBB46D}" destId="{5B2A6278-F3D5-4F26-A557-AA2FECC64E99}" srcOrd="0" destOrd="0" presId="urn:microsoft.com/office/officeart/2005/8/layout/radial4"/>
    <dgm:cxn modelId="{2DA69AC5-2D36-4CCB-9A16-63C3241DC0D6}" type="presOf" srcId="{832BC669-EDB9-41E8-AC92-187380FE113E}" destId="{CB70C1B1-4096-41A9-9406-472F3FF0610F}" srcOrd="0" destOrd="0" presId="urn:microsoft.com/office/officeart/2005/8/layout/radial4"/>
    <dgm:cxn modelId="{EF5F93B7-7AED-4A26-B9F1-E763A3306B6E}" srcId="{3AA796E9-49B4-49FD-9E43-674705FBB46D}" destId="{5789CC82-5DBB-4322-A599-DC378E92050D}" srcOrd="4" destOrd="0" parTransId="{EC5FC999-A03C-4DB0-90ED-C955E6993D08}" sibTransId="{0B5A2E4A-B78A-477B-9449-45A9F4C22844}"/>
    <dgm:cxn modelId="{3D348869-410B-4D45-8843-99DBD074DEA3}" type="presOf" srcId="{4176A002-3DE9-45E0-909E-8CF54A70398E}" destId="{5F02DB35-3F86-46B5-A216-A6E993DBF0E7}" srcOrd="0" destOrd="0" presId="urn:microsoft.com/office/officeart/2005/8/layout/radial4"/>
    <dgm:cxn modelId="{21BB814B-6A69-4878-BD41-896CB531546F}" type="presOf" srcId="{EBE48D23-E4CF-412E-899A-E873ADC36134}" destId="{9FC2A237-48D7-4E27-BE22-3F8BA37C7020}" srcOrd="0" destOrd="0" presId="urn:microsoft.com/office/officeart/2005/8/layout/radial4"/>
    <dgm:cxn modelId="{9C6BF7F8-B53E-4A01-8FC9-743002EC0CE7}" srcId="{3AA796E9-49B4-49FD-9E43-674705FBB46D}" destId="{EBE48D23-E4CF-412E-899A-E873ADC36134}" srcOrd="2" destOrd="0" parTransId="{E6C3CB94-0BCA-44A7-8A93-D0C8BA51232B}" sibTransId="{BA2923C9-E063-422E-BE0F-D5B31E7304FA}"/>
    <dgm:cxn modelId="{DFA00CEC-4941-452F-BA4B-35853C148727}" srcId="{3AA796E9-49B4-49FD-9E43-674705FBB46D}" destId="{C9017465-A85F-4A63-BDD8-AD99F2106556}" srcOrd="3" destOrd="0" parTransId="{CBDE4116-2E53-4672-91C1-4337B2EAE58E}" sibTransId="{1EB24532-2072-4111-AAF3-F168F56F982A}"/>
    <dgm:cxn modelId="{C28C2D5D-9161-460D-9372-FEC0564F078D}" type="presOf" srcId="{CBDE4116-2E53-4672-91C1-4337B2EAE58E}" destId="{352C636A-3998-4CA3-BE6C-E5AD7E2BCDF5}" srcOrd="0" destOrd="0" presId="urn:microsoft.com/office/officeart/2005/8/layout/radial4"/>
    <dgm:cxn modelId="{C0651772-4EBF-420D-9836-98B763CDE756}" type="presOf" srcId="{5373CB82-ED97-4A24-A02B-AFBE0DF2C109}" destId="{30C5F715-3702-4199-8C8D-A1633CE674F3}" srcOrd="0" destOrd="0" presId="urn:microsoft.com/office/officeart/2005/8/layout/radial4"/>
    <dgm:cxn modelId="{3CFF19BF-EEC3-40E9-86DA-E301DB7F4072}" srcId="{3AA796E9-49B4-49FD-9E43-674705FBB46D}" destId="{5373CB82-ED97-4A24-A02B-AFBE0DF2C109}" srcOrd="1" destOrd="0" parTransId="{F8EF6FBD-89B3-4112-A2C7-624DE93089FF}" sibTransId="{BA5B994C-DE0B-4CBC-9F27-3EA17F2041A7}"/>
    <dgm:cxn modelId="{3C2B15D2-DCF3-46F1-96ED-89B45CB9CE4F}" type="presOf" srcId="{D6D08A2F-4D8E-4F8C-984B-A510ABA02DBD}" destId="{061659C2-B485-4CF8-BC55-536F936601FA}" srcOrd="0" destOrd="0" presId="urn:microsoft.com/office/officeart/2005/8/layout/radial4"/>
    <dgm:cxn modelId="{8DCD58CE-58F8-4F2B-A222-AF48AE81BEB6}" srcId="{3AA796E9-49B4-49FD-9E43-674705FBB46D}" destId="{D6D08A2F-4D8E-4F8C-984B-A510ABA02DBD}" srcOrd="0" destOrd="0" parTransId="{4176A002-3DE9-45E0-909E-8CF54A70398E}" sibTransId="{EE64A235-0A00-4E2E-8B5C-662BDB0EC20B}"/>
    <dgm:cxn modelId="{CA4FCE52-55EE-4AE5-9AB2-9D164EBFD2FC}" type="presOf" srcId="{E6C3CB94-0BCA-44A7-8A93-D0C8BA51232B}" destId="{B0B31CF1-B319-4360-9E42-B57368C039C5}" srcOrd="0" destOrd="0" presId="urn:microsoft.com/office/officeart/2005/8/layout/radial4"/>
    <dgm:cxn modelId="{3A43BCA9-AB76-4080-80B2-EB50EB81AEEE}" type="presOf" srcId="{F8EF6FBD-89B3-4112-A2C7-624DE93089FF}" destId="{671AD2C0-0DAC-4AB5-89A9-82FEF6C881B1}" srcOrd="0" destOrd="0" presId="urn:microsoft.com/office/officeart/2005/8/layout/radial4"/>
    <dgm:cxn modelId="{F8ECA1FC-98C4-4C24-A6B1-22518CCC781B}" type="presOf" srcId="{5789CC82-5DBB-4322-A599-DC378E92050D}" destId="{69741DEB-C5CB-4CEA-85E2-0EE38988A763}" srcOrd="0" destOrd="0" presId="urn:microsoft.com/office/officeart/2005/8/layout/radial4"/>
    <dgm:cxn modelId="{1D25813E-C1D3-44F9-8254-91E463196BD6}" type="presOf" srcId="{EC5FC999-A03C-4DB0-90ED-C955E6993D08}" destId="{16A41747-693E-4543-ABEF-F34172E2D9AC}" srcOrd="0" destOrd="0" presId="urn:microsoft.com/office/officeart/2005/8/layout/radial4"/>
    <dgm:cxn modelId="{04AB82F5-904B-49B3-9740-FA99D5BDECEF}" type="presParOf" srcId="{CB70C1B1-4096-41A9-9406-472F3FF0610F}" destId="{5B2A6278-F3D5-4F26-A557-AA2FECC64E99}" srcOrd="0" destOrd="0" presId="urn:microsoft.com/office/officeart/2005/8/layout/radial4"/>
    <dgm:cxn modelId="{0D2A6586-9CD2-4517-AE01-17F0DAD76786}" type="presParOf" srcId="{CB70C1B1-4096-41A9-9406-472F3FF0610F}" destId="{5F02DB35-3F86-46B5-A216-A6E993DBF0E7}" srcOrd="1" destOrd="0" presId="urn:microsoft.com/office/officeart/2005/8/layout/radial4"/>
    <dgm:cxn modelId="{0A2CC68A-E7B8-4546-8A33-062DD3683A69}" type="presParOf" srcId="{CB70C1B1-4096-41A9-9406-472F3FF0610F}" destId="{061659C2-B485-4CF8-BC55-536F936601FA}" srcOrd="2" destOrd="0" presId="urn:microsoft.com/office/officeart/2005/8/layout/radial4"/>
    <dgm:cxn modelId="{3FCB1275-BF42-40F1-A7C9-97A65F83E225}" type="presParOf" srcId="{CB70C1B1-4096-41A9-9406-472F3FF0610F}" destId="{671AD2C0-0DAC-4AB5-89A9-82FEF6C881B1}" srcOrd="3" destOrd="0" presId="urn:microsoft.com/office/officeart/2005/8/layout/radial4"/>
    <dgm:cxn modelId="{CF97D3D7-C2D2-47D4-9520-2739CAD5A524}" type="presParOf" srcId="{CB70C1B1-4096-41A9-9406-472F3FF0610F}" destId="{30C5F715-3702-4199-8C8D-A1633CE674F3}" srcOrd="4" destOrd="0" presId="urn:microsoft.com/office/officeart/2005/8/layout/radial4"/>
    <dgm:cxn modelId="{2570A01E-6041-4E22-96BA-384DA049590C}" type="presParOf" srcId="{CB70C1B1-4096-41A9-9406-472F3FF0610F}" destId="{B0B31CF1-B319-4360-9E42-B57368C039C5}" srcOrd="5" destOrd="0" presId="urn:microsoft.com/office/officeart/2005/8/layout/radial4"/>
    <dgm:cxn modelId="{B975471A-D3C7-47E3-86E1-A4A16FC6366F}" type="presParOf" srcId="{CB70C1B1-4096-41A9-9406-472F3FF0610F}" destId="{9FC2A237-48D7-4E27-BE22-3F8BA37C7020}" srcOrd="6" destOrd="0" presId="urn:microsoft.com/office/officeart/2005/8/layout/radial4"/>
    <dgm:cxn modelId="{80609EF5-F75D-4EB4-AF88-E3E3CB251B6E}" type="presParOf" srcId="{CB70C1B1-4096-41A9-9406-472F3FF0610F}" destId="{352C636A-3998-4CA3-BE6C-E5AD7E2BCDF5}" srcOrd="7" destOrd="0" presId="urn:microsoft.com/office/officeart/2005/8/layout/radial4"/>
    <dgm:cxn modelId="{C5316C93-8F81-4088-9B5D-C8BDE4991D51}" type="presParOf" srcId="{CB70C1B1-4096-41A9-9406-472F3FF0610F}" destId="{E084EFBD-3EDC-42E8-B990-6A542BB9A789}" srcOrd="8" destOrd="0" presId="urn:microsoft.com/office/officeart/2005/8/layout/radial4"/>
    <dgm:cxn modelId="{CBF6B5B0-27FD-4554-8D83-7DAF3D8632EE}" type="presParOf" srcId="{CB70C1B1-4096-41A9-9406-472F3FF0610F}" destId="{16A41747-693E-4543-ABEF-F34172E2D9AC}" srcOrd="9" destOrd="0" presId="urn:microsoft.com/office/officeart/2005/8/layout/radial4"/>
    <dgm:cxn modelId="{57420A1C-704D-416D-9753-1EBC91525DF5}" type="presParOf" srcId="{CB70C1B1-4096-41A9-9406-472F3FF0610F}" destId="{69741DEB-C5CB-4CEA-85E2-0EE38988A763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B557CE-0D5E-4D17-B1A3-FE7A24CDA66A}" type="doc">
      <dgm:prSet loTypeId="urn:microsoft.com/office/officeart/2005/8/layout/chevron1" loCatId="process" qsTypeId="urn:microsoft.com/office/officeart/2005/8/quickstyle/simple4" qsCatId="simple" csTypeId="urn:microsoft.com/office/officeart/2005/8/colors/colorful2" csCatId="colorful" phldr="1"/>
      <dgm:spPr/>
    </dgm:pt>
    <dgm:pt modelId="{BCE4DACF-7DD6-4C23-AB94-5F905D1798C3}">
      <dgm:prSet phldrT="[Текст]" custT="1"/>
      <dgm:spPr/>
      <dgm:t>
        <a:bodyPr/>
        <a:lstStyle/>
        <a:p>
          <a:r>
            <a:rPr lang="ru-RU" sz="1800" dirty="0" smtClean="0"/>
            <a:t>Извлечение данных (базы, системы автоматизации, файловый обмен, сервисы)</a:t>
          </a:r>
          <a:endParaRPr lang="ru-RU" sz="1800" dirty="0"/>
        </a:p>
      </dgm:t>
    </dgm:pt>
    <dgm:pt modelId="{4EE5B187-4984-4548-A431-6F7DA386E88C}" type="parTrans" cxnId="{F2775F16-6EFD-4B1B-8D4F-2A52B5F6B783}">
      <dgm:prSet/>
      <dgm:spPr/>
      <dgm:t>
        <a:bodyPr/>
        <a:lstStyle/>
        <a:p>
          <a:endParaRPr lang="ru-RU"/>
        </a:p>
      </dgm:t>
    </dgm:pt>
    <dgm:pt modelId="{7828546D-DEF7-4272-8270-9BE379476928}" type="sibTrans" cxnId="{F2775F16-6EFD-4B1B-8D4F-2A52B5F6B783}">
      <dgm:prSet/>
      <dgm:spPr/>
      <dgm:t>
        <a:bodyPr/>
        <a:lstStyle/>
        <a:p>
          <a:endParaRPr lang="ru-RU"/>
        </a:p>
      </dgm:t>
    </dgm:pt>
    <dgm:pt modelId="{60554681-00B1-4CBB-8586-1072EC494288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tx1">
                  <a:lumMod val="85000"/>
                  <a:lumOff val="15000"/>
                </a:schemeClr>
              </a:solidFill>
            </a:rPr>
            <a:t>Преобразование (проверка, контроль, сопоставление)</a:t>
          </a:r>
          <a:endParaRPr lang="ru-RU" sz="1800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9B30D4C3-9E4C-4692-BDC1-0B732EC764D7}" type="parTrans" cxnId="{B8E603EF-113E-4D8B-9D9D-7940C03C15A0}">
      <dgm:prSet/>
      <dgm:spPr/>
      <dgm:t>
        <a:bodyPr/>
        <a:lstStyle/>
        <a:p>
          <a:endParaRPr lang="ru-RU"/>
        </a:p>
      </dgm:t>
    </dgm:pt>
    <dgm:pt modelId="{ED351F9B-BBF3-4F26-9562-B3C0D21EAE22}" type="sibTrans" cxnId="{B8E603EF-113E-4D8B-9D9D-7940C03C15A0}">
      <dgm:prSet/>
      <dgm:spPr/>
      <dgm:t>
        <a:bodyPr/>
        <a:lstStyle/>
        <a:p>
          <a:endParaRPr lang="ru-RU"/>
        </a:p>
      </dgm:t>
    </dgm:pt>
    <dgm:pt modelId="{37B2E2AA-C13F-40BC-8C6C-ABB6774948E4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tx1">
                  <a:lumMod val="85000"/>
                  <a:lumOff val="15000"/>
                </a:schemeClr>
              </a:solidFill>
            </a:rPr>
            <a:t>Загрузка данных в </a:t>
          </a:r>
          <a:r>
            <a:rPr lang="en-US" sz="1800" dirty="0" smtClean="0">
              <a:solidFill>
                <a:schemeClr val="tx1">
                  <a:lumMod val="85000"/>
                  <a:lumOff val="15000"/>
                </a:schemeClr>
              </a:solidFill>
            </a:rPr>
            <a:t> </a:t>
          </a:r>
          <a:r>
            <a:rPr lang="ru-RU" sz="1800" dirty="0" smtClean="0">
              <a:solidFill>
                <a:schemeClr val="tx1">
                  <a:lumMod val="85000"/>
                  <a:lumOff val="15000"/>
                </a:schemeClr>
              </a:solidFill>
            </a:rPr>
            <a:t>хранилище</a:t>
          </a:r>
          <a:endParaRPr lang="ru-RU" sz="1800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AA65A466-14F4-41DD-B703-41B317F860AA}" type="parTrans" cxnId="{79710E6A-B1C5-4021-8BF2-2241C8FD25EE}">
      <dgm:prSet/>
      <dgm:spPr/>
      <dgm:t>
        <a:bodyPr/>
        <a:lstStyle/>
        <a:p>
          <a:endParaRPr lang="ru-RU"/>
        </a:p>
      </dgm:t>
    </dgm:pt>
    <dgm:pt modelId="{2B00C698-90C2-44F4-B39A-62EEE921AB17}" type="sibTrans" cxnId="{79710E6A-B1C5-4021-8BF2-2241C8FD25EE}">
      <dgm:prSet/>
      <dgm:spPr/>
      <dgm:t>
        <a:bodyPr/>
        <a:lstStyle/>
        <a:p>
          <a:endParaRPr lang="ru-RU"/>
        </a:p>
      </dgm:t>
    </dgm:pt>
    <dgm:pt modelId="{A888731C-FE98-40AE-AF3B-7855610E7F16}" type="pres">
      <dgm:prSet presAssocID="{3AB557CE-0D5E-4D17-B1A3-FE7A24CDA66A}" presName="Name0" presStyleCnt="0">
        <dgm:presLayoutVars>
          <dgm:dir/>
          <dgm:animLvl val="lvl"/>
          <dgm:resizeHandles val="exact"/>
        </dgm:presLayoutVars>
      </dgm:prSet>
      <dgm:spPr/>
    </dgm:pt>
    <dgm:pt modelId="{A5906306-3E36-4FF7-983F-923E76A343AA}" type="pres">
      <dgm:prSet presAssocID="{BCE4DACF-7DD6-4C23-AB94-5F905D1798C3}" presName="parTxOnly" presStyleLbl="node1" presStyleIdx="0" presStyleCnt="3" custScaleX="126815" custScaleY="1103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09431B-7A35-4C9A-9F0C-75AE6F5888B5}" type="pres">
      <dgm:prSet presAssocID="{7828546D-DEF7-4272-8270-9BE379476928}" presName="parTxOnlySpace" presStyleCnt="0"/>
      <dgm:spPr/>
    </dgm:pt>
    <dgm:pt modelId="{B6D2DC1A-58C3-47FD-8460-F8B97CE798B1}" type="pres">
      <dgm:prSet presAssocID="{60554681-00B1-4CBB-8586-1072EC494288}" presName="parTxOnly" presStyleLbl="node1" presStyleIdx="1" presStyleCnt="3" custScaleX="110103" custScaleY="1103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4CE3A0-3960-4A43-A2D0-A372A6E5C509}" type="pres">
      <dgm:prSet presAssocID="{ED351F9B-BBF3-4F26-9562-B3C0D21EAE22}" presName="parTxOnlySpace" presStyleCnt="0"/>
      <dgm:spPr/>
    </dgm:pt>
    <dgm:pt modelId="{B24F83D6-B894-4CC2-8A14-43217148C6AB}" type="pres">
      <dgm:prSet presAssocID="{37B2E2AA-C13F-40BC-8C6C-ABB6774948E4}" presName="parTxOnly" presStyleLbl="node1" presStyleIdx="2" presStyleCnt="3" custScaleY="1103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9AE8187-9EF1-41DF-81EC-838F869004C5}" type="presOf" srcId="{60554681-00B1-4CBB-8586-1072EC494288}" destId="{B6D2DC1A-58C3-47FD-8460-F8B97CE798B1}" srcOrd="0" destOrd="0" presId="urn:microsoft.com/office/officeart/2005/8/layout/chevron1"/>
    <dgm:cxn modelId="{79710E6A-B1C5-4021-8BF2-2241C8FD25EE}" srcId="{3AB557CE-0D5E-4D17-B1A3-FE7A24CDA66A}" destId="{37B2E2AA-C13F-40BC-8C6C-ABB6774948E4}" srcOrd="2" destOrd="0" parTransId="{AA65A466-14F4-41DD-B703-41B317F860AA}" sibTransId="{2B00C698-90C2-44F4-B39A-62EEE921AB17}"/>
    <dgm:cxn modelId="{C4A74710-DCC5-47CE-824A-96005335CAB9}" type="presOf" srcId="{37B2E2AA-C13F-40BC-8C6C-ABB6774948E4}" destId="{B24F83D6-B894-4CC2-8A14-43217148C6AB}" srcOrd="0" destOrd="0" presId="urn:microsoft.com/office/officeart/2005/8/layout/chevron1"/>
    <dgm:cxn modelId="{2C1D0607-E808-4991-B478-5BB484D28A76}" type="presOf" srcId="{BCE4DACF-7DD6-4C23-AB94-5F905D1798C3}" destId="{A5906306-3E36-4FF7-983F-923E76A343AA}" srcOrd="0" destOrd="0" presId="urn:microsoft.com/office/officeart/2005/8/layout/chevron1"/>
    <dgm:cxn modelId="{F2775F16-6EFD-4B1B-8D4F-2A52B5F6B783}" srcId="{3AB557CE-0D5E-4D17-B1A3-FE7A24CDA66A}" destId="{BCE4DACF-7DD6-4C23-AB94-5F905D1798C3}" srcOrd="0" destOrd="0" parTransId="{4EE5B187-4984-4548-A431-6F7DA386E88C}" sibTransId="{7828546D-DEF7-4272-8270-9BE379476928}"/>
    <dgm:cxn modelId="{B8E603EF-113E-4D8B-9D9D-7940C03C15A0}" srcId="{3AB557CE-0D5E-4D17-B1A3-FE7A24CDA66A}" destId="{60554681-00B1-4CBB-8586-1072EC494288}" srcOrd="1" destOrd="0" parTransId="{9B30D4C3-9E4C-4692-BDC1-0B732EC764D7}" sibTransId="{ED351F9B-BBF3-4F26-9562-B3C0D21EAE22}"/>
    <dgm:cxn modelId="{B83F3C94-1AC8-4378-86C5-B33C4408A5B5}" type="presOf" srcId="{3AB557CE-0D5E-4D17-B1A3-FE7A24CDA66A}" destId="{A888731C-FE98-40AE-AF3B-7855610E7F16}" srcOrd="0" destOrd="0" presId="urn:microsoft.com/office/officeart/2005/8/layout/chevron1"/>
    <dgm:cxn modelId="{2F3F19F6-C368-49B8-A231-D3530B480B3E}" type="presParOf" srcId="{A888731C-FE98-40AE-AF3B-7855610E7F16}" destId="{A5906306-3E36-4FF7-983F-923E76A343AA}" srcOrd="0" destOrd="0" presId="urn:microsoft.com/office/officeart/2005/8/layout/chevron1"/>
    <dgm:cxn modelId="{DD677BDA-DB93-4443-ABB3-5723271A6FEC}" type="presParOf" srcId="{A888731C-FE98-40AE-AF3B-7855610E7F16}" destId="{F309431B-7A35-4C9A-9F0C-75AE6F5888B5}" srcOrd="1" destOrd="0" presId="urn:microsoft.com/office/officeart/2005/8/layout/chevron1"/>
    <dgm:cxn modelId="{8CA62C8B-115A-4520-8DF1-ED388F58A0A9}" type="presParOf" srcId="{A888731C-FE98-40AE-AF3B-7855610E7F16}" destId="{B6D2DC1A-58C3-47FD-8460-F8B97CE798B1}" srcOrd="2" destOrd="0" presId="urn:microsoft.com/office/officeart/2005/8/layout/chevron1"/>
    <dgm:cxn modelId="{0EEAD966-B2E4-4BDB-9FD6-F34F4DD840C2}" type="presParOf" srcId="{A888731C-FE98-40AE-AF3B-7855610E7F16}" destId="{F24CE3A0-3960-4A43-A2D0-A372A6E5C509}" srcOrd="3" destOrd="0" presId="urn:microsoft.com/office/officeart/2005/8/layout/chevron1"/>
    <dgm:cxn modelId="{451F6586-730C-4739-A649-6224685CFF1D}" type="presParOf" srcId="{A888731C-FE98-40AE-AF3B-7855610E7F16}" destId="{B24F83D6-B894-4CC2-8A14-43217148C6AB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25AB6CF-A836-424E-A20B-2E07E8235DFC}" type="doc">
      <dgm:prSet loTypeId="urn:microsoft.com/office/officeart/2005/8/layout/arrow5" loCatId="relationship" qsTypeId="urn:microsoft.com/office/officeart/2005/8/quickstyle/simple4" qsCatId="simple" csTypeId="urn:microsoft.com/office/officeart/2005/8/colors/accent2_3" csCatId="accent2" phldr="1"/>
      <dgm:spPr/>
    </dgm:pt>
    <dgm:pt modelId="{AC56CDAC-96F0-479C-AD7D-7AB09AC63561}">
      <dgm:prSet phldrT="[Текст]" custT="1"/>
      <dgm:spPr/>
      <dgm:t>
        <a:bodyPr/>
        <a:lstStyle/>
        <a:p>
          <a:r>
            <a:rPr lang="ru-RU" sz="2000" b="1" dirty="0" smtClean="0"/>
            <a:t>Аналитический центр руководителя</a:t>
          </a:r>
          <a:endParaRPr lang="ru-RU" sz="2000" b="1" dirty="0"/>
        </a:p>
      </dgm:t>
    </dgm:pt>
    <dgm:pt modelId="{BC2C78C6-90F7-49F6-B9C4-3A8BF70C9380}" type="parTrans" cxnId="{728160E5-F261-42DC-B1C8-27AD9A669562}">
      <dgm:prSet/>
      <dgm:spPr/>
      <dgm:t>
        <a:bodyPr/>
        <a:lstStyle/>
        <a:p>
          <a:endParaRPr lang="ru-RU" sz="2000"/>
        </a:p>
      </dgm:t>
    </dgm:pt>
    <dgm:pt modelId="{A2DAA3E1-2776-48D7-B2C3-E6607F5658AE}" type="sibTrans" cxnId="{728160E5-F261-42DC-B1C8-27AD9A669562}">
      <dgm:prSet/>
      <dgm:spPr/>
      <dgm:t>
        <a:bodyPr/>
        <a:lstStyle/>
        <a:p>
          <a:endParaRPr lang="ru-RU" sz="2000"/>
        </a:p>
      </dgm:t>
    </dgm:pt>
    <dgm:pt modelId="{626F91D0-C6BE-4732-A44F-412229981520}">
      <dgm:prSet custT="1"/>
      <dgm:spPr/>
      <dgm:t>
        <a:bodyPr/>
        <a:lstStyle/>
        <a:p>
          <a:r>
            <a:rPr lang="ru-RU" sz="2000" b="1" dirty="0" smtClean="0"/>
            <a:t>Другие автоматизированные системы</a:t>
          </a:r>
          <a:endParaRPr lang="ru-RU" sz="2000" b="1" dirty="0"/>
        </a:p>
      </dgm:t>
    </dgm:pt>
    <dgm:pt modelId="{4F65F680-AD5D-4E04-B514-698C2D19EC22}" type="parTrans" cxnId="{907A490E-9AC5-436C-A099-D5E536364A3D}">
      <dgm:prSet/>
      <dgm:spPr/>
      <dgm:t>
        <a:bodyPr/>
        <a:lstStyle/>
        <a:p>
          <a:endParaRPr lang="ru-RU" sz="2000"/>
        </a:p>
      </dgm:t>
    </dgm:pt>
    <dgm:pt modelId="{A4C91A4F-17E6-4579-A959-7C877742248C}" type="sibTrans" cxnId="{907A490E-9AC5-436C-A099-D5E536364A3D}">
      <dgm:prSet/>
      <dgm:spPr/>
      <dgm:t>
        <a:bodyPr/>
        <a:lstStyle/>
        <a:p>
          <a:endParaRPr lang="ru-RU" sz="2000"/>
        </a:p>
      </dgm:t>
    </dgm:pt>
    <dgm:pt modelId="{FF66418E-0013-46FF-906B-564EDC312F0B}" type="pres">
      <dgm:prSet presAssocID="{025AB6CF-A836-424E-A20B-2E07E8235DFC}" presName="diagram" presStyleCnt="0">
        <dgm:presLayoutVars>
          <dgm:dir/>
          <dgm:resizeHandles val="exact"/>
        </dgm:presLayoutVars>
      </dgm:prSet>
      <dgm:spPr/>
    </dgm:pt>
    <dgm:pt modelId="{C1230C9F-8B18-4AE3-9474-03EDC3B4201D}" type="pres">
      <dgm:prSet presAssocID="{AC56CDAC-96F0-479C-AD7D-7AB09AC63561}" presName="arrow" presStyleLbl="node1" presStyleIdx="0" presStyleCnt="2" custScaleX="41166" custScaleY="91668" custRadScaleRad="1031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017C7E-E8AD-4E49-95D0-0A64584991BA}" type="pres">
      <dgm:prSet presAssocID="{626F91D0-C6BE-4732-A44F-412229981520}" presName="arrow" presStyleLbl="node1" presStyleIdx="1" presStyleCnt="2" custScaleX="38107" custScaleY="93110" custRadScaleRad="82565" custRadScaleInc="-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222364A-0D58-4CB0-BBEB-A3076E458F24}" type="presOf" srcId="{626F91D0-C6BE-4732-A44F-412229981520}" destId="{E8017C7E-E8AD-4E49-95D0-0A64584991BA}" srcOrd="0" destOrd="0" presId="urn:microsoft.com/office/officeart/2005/8/layout/arrow5"/>
    <dgm:cxn modelId="{907A490E-9AC5-436C-A099-D5E536364A3D}" srcId="{025AB6CF-A836-424E-A20B-2E07E8235DFC}" destId="{626F91D0-C6BE-4732-A44F-412229981520}" srcOrd="1" destOrd="0" parTransId="{4F65F680-AD5D-4E04-B514-698C2D19EC22}" sibTransId="{A4C91A4F-17E6-4579-A959-7C877742248C}"/>
    <dgm:cxn modelId="{AE72593A-63DB-4BC1-BB87-9890B0C8A016}" type="presOf" srcId="{025AB6CF-A836-424E-A20B-2E07E8235DFC}" destId="{FF66418E-0013-46FF-906B-564EDC312F0B}" srcOrd="0" destOrd="0" presId="urn:microsoft.com/office/officeart/2005/8/layout/arrow5"/>
    <dgm:cxn modelId="{728160E5-F261-42DC-B1C8-27AD9A669562}" srcId="{025AB6CF-A836-424E-A20B-2E07E8235DFC}" destId="{AC56CDAC-96F0-479C-AD7D-7AB09AC63561}" srcOrd="0" destOrd="0" parTransId="{BC2C78C6-90F7-49F6-B9C4-3A8BF70C9380}" sibTransId="{A2DAA3E1-2776-48D7-B2C3-E6607F5658AE}"/>
    <dgm:cxn modelId="{84728E41-1E2F-4EA6-8E21-90B43ADA46A8}" type="presOf" srcId="{AC56CDAC-96F0-479C-AD7D-7AB09AC63561}" destId="{C1230C9F-8B18-4AE3-9474-03EDC3B4201D}" srcOrd="0" destOrd="0" presId="urn:microsoft.com/office/officeart/2005/8/layout/arrow5"/>
    <dgm:cxn modelId="{D5B6DCC5-FF78-4A8B-901F-A71C48756655}" type="presParOf" srcId="{FF66418E-0013-46FF-906B-564EDC312F0B}" destId="{C1230C9F-8B18-4AE3-9474-03EDC3B4201D}" srcOrd="0" destOrd="0" presId="urn:microsoft.com/office/officeart/2005/8/layout/arrow5"/>
    <dgm:cxn modelId="{1A3B057C-97F5-4A6C-BA8E-FBEBC1082077}" type="presParOf" srcId="{FF66418E-0013-46FF-906B-564EDC312F0B}" destId="{E8017C7E-E8AD-4E49-95D0-0A64584991BA}" srcOrd="1" destOrd="0" presId="urn:microsoft.com/office/officeart/2005/8/layout/arrow5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A6BA0C4-98A4-4CE7-8617-F0B8A30ADB17}" type="doc">
      <dgm:prSet loTypeId="urn:microsoft.com/office/officeart/2005/8/layout/balance1" loCatId="relationship" qsTypeId="urn:microsoft.com/office/officeart/2005/8/quickstyle/simple4" qsCatId="simple" csTypeId="urn:microsoft.com/office/officeart/2005/8/colors/accent6_4" csCatId="accent6" phldr="1"/>
      <dgm:spPr/>
      <dgm:t>
        <a:bodyPr/>
        <a:lstStyle/>
        <a:p>
          <a:endParaRPr lang="ru-RU"/>
        </a:p>
      </dgm:t>
    </dgm:pt>
    <dgm:pt modelId="{7C5AD26E-CD0C-475B-ACC3-895254BA658F}">
      <dgm:prSet custT="1"/>
      <dgm:spPr/>
      <dgm:t>
        <a:bodyPr/>
        <a:lstStyle/>
        <a:p>
          <a:r>
            <a:rPr lang="ru-RU" sz="1800" dirty="0" smtClean="0"/>
            <a:t>Не требуются сервера, СУБД, ОС</a:t>
          </a:r>
          <a:endParaRPr lang="ru-RU" sz="1800" dirty="0"/>
        </a:p>
      </dgm:t>
    </dgm:pt>
    <dgm:pt modelId="{0E581A16-0476-4C25-9134-5E0F16F1B55C}" type="parTrans" cxnId="{C69D5D46-E489-491D-82F7-DFC3D8A49750}">
      <dgm:prSet/>
      <dgm:spPr/>
      <dgm:t>
        <a:bodyPr/>
        <a:lstStyle/>
        <a:p>
          <a:endParaRPr lang="ru-RU" sz="1800"/>
        </a:p>
      </dgm:t>
    </dgm:pt>
    <dgm:pt modelId="{62391A5D-1ED0-49EC-A8DC-B1C996805B02}" type="sibTrans" cxnId="{C69D5D46-E489-491D-82F7-DFC3D8A49750}">
      <dgm:prSet/>
      <dgm:spPr/>
      <dgm:t>
        <a:bodyPr/>
        <a:lstStyle/>
        <a:p>
          <a:endParaRPr lang="ru-RU" sz="1800"/>
        </a:p>
      </dgm:t>
    </dgm:pt>
    <dgm:pt modelId="{798EEFD1-2D77-4AFF-9168-4E8A6B753E3A}">
      <dgm:prSet custT="1"/>
      <dgm:spPr/>
      <dgm:t>
        <a:bodyPr/>
        <a:lstStyle/>
        <a:p>
          <a:r>
            <a:rPr lang="ru-RU" sz="1800" dirty="0" smtClean="0"/>
            <a:t>Не передается право на ПО</a:t>
          </a:r>
          <a:endParaRPr lang="ru-RU" sz="1800" dirty="0"/>
        </a:p>
      </dgm:t>
    </dgm:pt>
    <dgm:pt modelId="{0530E7A5-F6C3-4B27-8C00-19B9C3E02123}" type="parTrans" cxnId="{4AAE0CDB-58EC-4F93-9C63-A9B18D5FA15C}">
      <dgm:prSet/>
      <dgm:spPr/>
      <dgm:t>
        <a:bodyPr/>
        <a:lstStyle/>
        <a:p>
          <a:endParaRPr lang="ru-RU" sz="1800"/>
        </a:p>
      </dgm:t>
    </dgm:pt>
    <dgm:pt modelId="{3B330E27-0FBF-4384-B2C8-345CB4289802}" type="sibTrans" cxnId="{4AAE0CDB-58EC-4F93-9C63-A9B18D5FA15C}">
      <dgm:prSet/>
      <dgm:spPr/>
      <dgm:t>
        <a:bodyPr/>
        <a:lstStyle/>
        <a:p>
          <a:endParaRPr lang="ru-RU" sz="1800"/>
        </a:p>
      </dgm:t>
    </dgm:pt>
    <dgm:pt modelId="{679D1F8E-9A77-49F8-B429-97EB865A4E9F}">
      <dgm:prSet custT="1"/>
      <dgm:spPr/>
      <dgm:t>
        <a:bodyPr/>
        <a:lstStyle/>
        <a:p>
          <a:r>
            <a:rPr lang="ru-RU" sz="1800" dirty="0" smtClean="0"/>
            <a:t>Ограничение на состав информации</a:t>
          </a:r>
          <a:endParaRPr lang="ru-RU" sz="1800" dirty="0"/>
        </a:p>
      </dgm:t>
    </dgm:pt>
    <dgm:pt modelId="{ACF8C100-30D1-454A-97AD-B85CE8F638D1}" type="parTrans" cxnId="{87CF62B5-09F9-4A3F-8175-EA6128BA42F9}">
      <dgm:prSet/>
      <dgm:spPr/>
      <dgm:t>
        <a:bodyPr/>
        <a:lstStyle/>
        <a:p>
          <a:endParaRPr lang="ru-RU" sz="1800"/>
        </a:p>
      </dgm:t>
    </dgm:pt>
    <dgm:pt modelId="{9E0DB294-BC52-4879-B8F8-D5F5AD2E13FD}" type="sibTrans" cxnId="{87CF62B5-09F9-4A3F-8175-EA6128BA42F9}">
      <dgm:prSet/>
      <dgm:spPr/>
      <dgm:t>
        <a:bodyPr/>
        <a:lstStyle/>
        <a:p>
          <a:endParaRPr lang="ru-RU" sz="1800"/>
        </a:p>
      </dgm:t>
    </dgm:pt>
    <dgm:pt modelId="{108AEAD5-DE74-4295-B874-87D6AE8BA4B8}">
      <dgm:prSet custT="1"/>
      <dgm:spPr/>
      <dgm:t>
        <a:bodyPr/>
        <a:lstStyle/>
        <a:p>
          <a:r>
            <a:rPr lang="ru-RU" sz="1800" dirty="0" smtClean="0"/>
            <a:t>Услуги по обработке данных</a:t>
          </a:r>
          <a:endParaRPr lang="ru-RU" sz="1800" dirty="0"/>
        </a:p>
      </dgm:t>
    </dgm:pt>
    <dgm:pt modelId="{DA204810-439A-4C2A-92AF-F4075B0B365C}" type="parTrans" cxnId="{7B5AC3C0-F3E3-4123-8008-AA01DEEBA53B}">
      <dgm:prSet/>
      <dgm:spPr/>
      <dgm:t>
        <a:bodyPr/>
        <a:lstStyle/>
        <a:p>
          <a:endParaRPr lang="ru-RU" sz="1800"/>
        </a:p>
      </dgm:t>
    </dgm:pt>
    <dgm:pt modelId="{314061A6-48DE-471A-AE2F-993990AB2605}" type="sibTrans" cxnId="{7B5AC3C0-F3E3-4123-8008-AA01DEEBA53B}">
      <dgm:prSet/>
      <dgm:spPr/>
      <dgm:t>
        <a:bodyPr/>
        <a:lstStyle/>
        <a:p>
          <a:endParaRPr lang="ru-RU" sz="1800"/>
        </a:p>
      </dgm:t>
    </dgm:pt>
    <dgm:pt modelId="{710706D1-EA24-4905-BA1C-5FCDC0590375}">
      <dgm:prSet custT="1"/>
      <dgm:spPr/>
      <dgm:t>
        <a:bodyPr/>
        <a:lstStyle/>
        <a:p>
          <a:r>
            <a:rPr lang="ru-RU" sz="1800" dirty="0" smtClean="0"/>
            <a:t>Быстрое и легкое развертывание</a:t>
          </a:r>
          <a:endParaRPr lang="ru-RU" sz="1800" dirty="0"/>
        </a:p>
      </dgm:t>
    </dgm:pt>
    <dgm:pt modelId="{39EB9D7F-4085-4147-BDDC-C274FC4256CD}" type="parTrans" cxnId="{7C08D2F9-6310-4CD3-8EDE-9CC913B6AFC1}">
      <dgm:prSet/>
      <dgm:spPr/>
      <dgm:t>
        <a:bodyPr/>
        <a:lstStyle/>
        <a:p>
          <a:endParaRPr lang="ru-RU" sz="1800"/>
        </a:p>
      </dgm:t>
    </dgm:pt>
    <dgm:pt modelId="{B1B44ABC-6C3C-4034-BE27-C9B2FF3ACBCA}" type="sibTrans" cxnId="{7C08D2F9-6310-4CD3-8EDE-9CC913B6AFC1}">
      <dgm:prSet/>
      <dgm:spPr/>
      <dgm:t>
        <a:bodyPr/>
        <a:lstStyle/>
        <a:p>
          <a:endParaRPr lang="ru-RU" sz="1800"/>
        </a:p>
      </dgm:t>
    </dgm:pt>
    <dgm:pt modelId="{DAE96471-0536-4159-BA98-A03D5A2B051A}">
      <dgm:prSet custT="1"/>
      <dgm:spPr>
        <a:solidFill>
          <a:schemeClr val="bg1"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endParaRPr lang="ru-RU" sz="1800" dirty="0"/>
        </a:p>
      </dgm:t>
    </dgm:pt>
    <dgm:pt modelId="{59A229D5-FCA4-43CD-A256-52FB8A357B41}" type="sibTrans" cxnId="{AA32E53F-C07C-401F-8213-35D1766F0CB6}">
      <dgm:prSet/>
      <dgm:spPr/>
      <dgm:t>
        <a:bodyPr/>
        <a:lstStyle/>
        <a:p>
          <a:endParaRPr lang="ru-RU" sz="1800"/>
        </a:p>
      </dgm:t>
    </dgm:pt>
    <dgm:pt modelId="{0FF1D39D-B439-4B29-A2E7-548EEFFE1CAD}" type="parTrans" cxnId="{AA32E53F-C07C-401F-8213-35D1766F0CB6}">
      <dgm:prSet/>
      <dgm:spPr/>
      <dgm:t>
        <a:bodyPr/>
        <a:lstStyle/>
        <a:p>
          <a:endParaRPr lang="ru-RU" sz="1800"/>
        </a:p>
      </dgm:t>
    </dgm:pt>
    <dgm:pt modelId="{9FB0F68E-BB61-4075-BBD1-9D4D5BE106FC}">
      <dgm:prSet custT="1"/>
      <dgm:spPr>
        <a:solidFill>
          <a:schemeClr val="bg1"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endParaRPr lang="ru-RU" sz="1800" dirty="0"/>
        </a:p>
      </dgm:t>
    </dgm:pt>
    <dgm:pt modelId="{DCFFECFA-4F48-4989-85AC-1EDC2AFC167B}" type="sibTrans" cxnId="{F2424A21-2A92-49C1-A097-5B1177BE59A2}">
      <dgm:prSet/>
      <dgm:spPr/>
      <dgm:t>
        <a:bodyPr/>
        <a:lstStyle/>
        <a:p>
          <a:endParaRPr lang="ru-RU" sz="1800"/>
        </a:p>
      </dgm:t>
    </dgm:pt>
    <dgm:pt modelId="{66CBF59E-10EF-4C95-B656-906D6AB20DAE}" type="parTrans" cxnId="{F2424A21-2A92-49C1-A097-5B1177BE59A2}">
      <dgm:prSet/>
      <dgm:spPr/>
      <dgm:t>
        <a:bodyPr/>
        <a:lstStyle/>
        <a:p>
          <a:endParaRPr lang="ru-RU" sz="1800"/>
        </a:p>
      </dgm:t>
    </dgm:pt>
    <dgm:pt modelId="{89C03498-5E72-42A3-B5D4-B58D40E8299B}" type="pres">
      <dgm:prSet presAssocID="{5A6BA0C4-98A4-4CE7-8617-F0B8A30ADB17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FCA9999-D8CA-4B3D-8BA6-62F8CA8D7F5F}" type="pres">
      <dgm:prSet presAssocID="{5A6BA0C4-98A4-4CE7-8617-F0B8A30ADB17}" presName="dummyMaxCanvas" presStyleCnt="0"/>
      <dgm:spPr/>
      <dgm:t>
        <a:bodyPr/>
        <a:lstStyle/>
        <a:p>
          <a:endParaRPr lang="ru-RU"/>
        </a:p>
      </dgm:t>
    </dgm:pt>
    <dgm:pt modelId="{8C9B3301-3849-44DD-B303-3E422E7AE421}" type="pres">
      <dgm:prSet presAssocID="{5A6BA0C4-98A4-4CE7-8617-F0B8A30ADB17}" presName="parentComposite" presStyleCnt="0"/>
      <dgm:spPr/>
      <dgm:t>
        <a:bodyPr/>
        <a:lstStyle/>
        <a:p>
          <a:endParaRPr lang="ru-RU"/>
        </a:p>
      </dgm:t>
    </dgm:pt>
    <dgm:pt modelId="{5722235E-C728-43C7-95F8-91C2BFF8575E}" type="pres">
      <dgm:prSet presAssocID="{5A6BA0C4-98A4-4CE7-8617-F0B8A30ADB17}" presName="parent1" presStyleLbl="alignAccFollowNode1" presStyleIdx="0" presStyleCnt="4" custFlipVert="0" custScaleX="148309" custScaleY="33344" custLinFactX="46239" custLinFactNeighborX="100000" custLinFactNeighborY="-20908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6C931BC5-C1D5-4928-9F4B-B6FBA80C4F40}" type="pres">
      <dgm:prSet presAssocID="{5A6BA0C4-98A4-4CE7-8617-F0B8A30ADB17}" presName="parent2" presStyleLbl="alignAccFollowNode1" presStyleIdx="1" presStyleCnt="4" custFlipVert="1" custScaleX="156273" custScaleY="5364" custLinFactNeighborX="27065" custLinFactNeighborY="-34898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5E5CBB39-241F-4D6A-8ED8-D21827B3C77D}" type="pres">
      <dgm:prSet presAssocID="{5A6BA0C4-98A4-4CE7-8617-F0B8A30ADB17}" presName="childrenComposite" presStyleCnt="0"/>
      <dgm:spPr/>
      <dgm:t>
        <a:bodyPr/>
        <a:lstStyle/>
        <a:p>
          <a:endParaRPr lang="ru-RU"/>
        </a:p>
      </dgm:t>
    </dgm:pt>
    <dgm:pt modelId="{E2407F47-5CC0-4980-81D0-26BE09B9931F}" type="pres">
      <dgm:prSet presAssocID="{5A6BA0C4-98A4-4CE7-8617-F0B8A30ADB17}" presName="dummyMaxCanvas_ChildArea" presStyleCnt="0"/>
      <dgm:spPr/>
      <dgm:t>
        <a:bodyPr/>
        <a:lstStyle/>
        <a:p>
          <a:endParaRPr lang="ru-RU"/>
        </a:p>
      </dgm:t>
    </dgm:pt>
    <dgm:pt modelId="{6553C46B-4C90-4586-BD04-1EB30C088254}" type="pres">
      <dgm:prSet presAssocID="{5A6BA0C4-98A4-4CE7-8617-F0B8A30ADB17}" presName="fulcrum" presStyleLbl="alignAccFollowNode1" presStyleIdx="2" presStyleCnt="4" custLinFactNeighborX="-4623"/>
      <dgm:spPr>
        <a:ln>
          <a:solidFill>
            <a:schemeClr val="tx2">
              <a:lumMod val="65000"/>
              <a:lumOff val="35000"/>
              <a:alpha val="90000"/>
            </a:schemeClr>
          </a:solidFill>
        </a:ln>
      </dgm:spPr>
      <dgm:t>
        <a:bodyPr/>
        <a:lstStyle/>
        <a:p>
          <a:endParaRPr lang="ru-RU"/>
        </a:p>
      </dgm:t>
    </dgm:pt>
    <dgm:pt modelId="{7EED6AEB-28B0-4612-990E-683EA80B8EFA}" type="pres">
      <dgm:prSet presAssocID="{5A6BA0C4-98A4-4CE7-8617-F0B8A30ADB17}" presName="balance_32" presStyleLbl="alignAccFollowNode1" presStyleIdx="3" presStyleCnt="4">
        <dgm:presLayoutVars>
          <dgm:bulletEnabled val="1"/>
        </dgm:presLayoutVars>
      </dgm:prSet>
      <dgm:spPr>
        <a:ln>
          <a:solidFill>
            <a:schemeClr val="tx2">
              <a:lumMod val="65000"/>
              <a:lumOff val="35000"/>
              <a:alpha val="90000"/>
            </a:schemeClr>
          </a:solidFill>
        </a:ln>
      </dgm:spPr>
      <dgm:t>
        <a:bodyPr/>
        <a:lstStyle/>
        <a:p>
          <a:endParaRPr lang="ru-RU"/>
        </a:p>
      </dgm:t>
    </dgm:pt>
    <dgm:pt modelId="{F1D30A5F-5803-4AED-B243-8F584B56338F}" type="pres">
      <dgm:prSet presAssocID="{5A6BA0C4-98A4-4CE7-8617-F0B8A30ADB17}" presName="left_32_1" presStyleLbl="node1" presStyleIdx="0" presStyleCnt="5" custScaleX="133537" custScaleY="121959" custLinFactNeighborY="-141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6AADEC-8A76-4318-BBE5-2D1FDF150929}" type="pres">
      <dgm:prSet presAssocID="{5A6BA0C4-98A4-4CE7-8617-F0B8A30ADB17}" presName="left_32_2" presStyleLbl="node1" presStyleIdx="1" presStyleCnt="5" custScaleX="132991" custScaleY="124991" custLinFactNeighborX="-1566" custLinFactNeighborY="-351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83610B-420E-4CAD-B562-2A0F3745E21B}" type="pres">
      <dgm:prSet presAssocID="{5A6BA0C4-98A4-4CE7-8617-F0B8A30ADB17}" presName="left_32_3" presStyleLbl="node1" presStyleIdx="2" presStyleCnt="5" custScaleX="133102" custScaleY="129040" custLinFactNeighborX="-1670" custLinFactNeighborY="-658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EA6179-4304-477A-985A-15F67C158A67}" type="pres">
      <dgm:prSet presAssocID="{5A6BA0C4-98A4-4CE7-8617-F0B8A30ADB17}" presName="right_32_1" presStyleLbl="node1" presStyleIdx="3" presStyleCnt="5" custScaleX="148084" custScaleY="118159" custLinFactNeighborX="5343" custLinFactNeighborY="-146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3E0244-56C4-4E0F-9105-C2F8323D69AA}" type="pres">
      <dgm:prSet presAssocID="{5A6BA0C4-98A4-4CE7-8617-F0B8A30ADB17}" presName="right_32_2" presStyleLbl="node1" presStyleIdx="4" presStyleCnt="5" custScaleX="149197" custScaleY="126794" custLinFactNeighborX="4694" custLinFactNeighborY="-345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9D5D46-E489-491D-82F7-DFC3D8A49750}" srcId="{DAE96471-0536-4159-BA98-A03D5A2B051A}" destId="{7C5AD26E-CD0C-475B-ACC3-895254BA658F}" srcOrd="0" destOrd="0" parTransId="{0E581A16-0476-4C25-9134-5E0F16F1B55C}" sibTransId="{62391A5D-1ED0-49EC-A8DC-B1C996805B02}"/>
    <dgm:cxn modelId="{F6F67A1C-06BE-4F86-8CE0-9D74F79D27E2}" type="presOf" srcId="{DAE96471-0536-4159-BA98-A03D5A2B051A}" destId="{5722235E-C728-43C7-95F8-91C2BFF8575E}" srcOrd="0" destOrd="0" presId="urn:microsoft.com/office/officeart/2005/8/layout/balance1"/>
    <dgm:cxn modelId="{F2424A21-2A92-49C1-A097-5B1177BE59A2}" srcId="{5A6BA0C4-98A4-4CE7-8617-F0B8A30ADB17}" destId="{9FB0F68E-BB61-4075-BBD1-9D4D5BE106FC}" srcOrd="1" destOrd="0" parTransId="{66CBF59E-10EF-4C95-B656-906D6AB20DAE}" sibTransId="{DCFFECFA-4F48-4989-85AC-1EDC2AFC167B}"/>
    <dgm:cxn modelId="{A0C29D6B-FE43-4FD5-8DDE-0EF79A2F6CF5}" type="presOf" srcId="{7C5AD26E-CD0C-475B-ACC3-895254BA658F}" destId="{F1D30A5F-5803-4AED-B243-8F584B56338F}" srcOrd="0" destOrd="0" presId="urn:microsoft.com/office/officeart/2005/8/layout/balance1"/>
    <dgm:cxn modelId="{5350DB72-8AF1-41BF-BAC1-06D0F1FB576D}" type="presOf" srcId="{679D1F8E-9A77-49F8-B429-97EB865A4E9F}" destId="{B1EA6179-4304-477A-985A-15F67C158A67}" srcOrd="0" destOrd="0" presId="urn:microsoft.com/office/officeart/2005/8/layout/balance1"/>
    <dgm:cxn modelId="{7C08D2F9-6310-4CD3-8EDE-9CC913B6AFC1}" srcId="{DAE96471-0536-4159-BA98-A03D5A2B051A}" destId="{710706D1-EA24-4905-BA1C-5FCDC0590375}" srcOrd="2" destOrd="0" parTransId="{39EB9D7F-4085-4147-BDDC-C274FC4256CD}" sibTransId="{B1B44ABC-6C3C-4034-BE27-C9B2FF3ACBCA}"/>
    <dgm:cxn modelId="{1E014E24-7B59-48F0-9CC8-42089504764F}" type="presOf" srcId="{710706D1-EA24-4905-BA1C-5FCDC0590375}" destId="{C983610B-420E-4CAD-B562-2A0F3745E21B}" srcOrd="0" destOrd="0" presId="urn:microsoft.com/office/officeart/2005/8/layout/balance1"/>
    <dgm:cxn modelId="{A4DD0A34-2B59-4E09-ABB1-E77ACC6DAB25}" type="presOf" srcId="{5A6BA0C4-98A4-4CE7-8617-F0B8A30ADB17}" destId="{89C03498-5E72-42A3-B5D4-B58D40E8299B}" srcOrd="0" destOrd="0" presId="urn:microsoft.com/office/officeart/2005/8/layout/balance1"/>
    <dgm:cxn modelId="{87CF62B5-09F9-4A3F-8175-EA6128BA42F9}" srcId="{9FB0F68E-BB61-4075-BBD1-9D4D5BE106FC}" destId="{679D1F8E-9A77-49F8-B429-97EB865A4E9F}" srcOrd="0" destOrd="0" parTransId="{ACF8C100-30D1-454A-97AD-B85CE8F638D1}" sibTransId="{9E0DB294-BC52-4879-B8F8-D5F5AD2E13FD}"/>
    <dgm:cxn modelId="{AA32E53F-C07C-401F-8213-35D1766F0CB6}" srcId="{5A6BA0C4-98A4-4CE7-8617-F0B8A30ADB17}" destId="{DAE96471-0536-4159-BA98-A03D5A2B051A}" srcOrd="0" destOrd="0" parTransId="{0FF1D39D-B439-4B29-A2E7-548EEFFE1CAD}" sibTransId="{59A229D5-FCA4-43CD-A256-52FB8A357B41}"/>
    <dgm:cxn modelId="{45633EE6-C24F-46E5-8F37-DB0B6505F4F7}" type="presOf" srcId="{9FB0F68E-BB61-4075-BBD1-9D4D5BE106FC}" destId="{6C931BC5-C1D5-4928-9F4B-B6FBA80C4F40}" srcOrd="0" destOrd="0" presId="urn:microsoft.com/office/officeart/2005/8/layout/balance1"/>
    <dgm:cxn modelId="{7B5AC3C0-F3E3-4123-8008-AA01DEEBA53B}" srcId="{DAE96471-0536-4159-BA98-A03D5A2B051A}" destId="{108AEAD5-DE74-4295-B874-87D6AE8BA4B8}" srcOrd="1" destOrd="0" parTransId="{DA204810-439A-4C2A-92AF-F4075B0B365C}" sibTransId="{314061A6-48DE-471A-AE2F-993990AB2605}"/>
    <dgm:cxn modelId="{AF159D79-6664-4BCE-BB50-EFA7F4D130F1}" type="presOf" srcId="{798EEFD1-2D77-4AFF-9168-4E8A6B753E3A}" destId="{403E0244-56C4-4E0F-9105-C2F8323D69AA}" srcOrd="0" destOrd="0" presId="urn:microsoft.com/office/officeart/2005/8/layout/balance1"/>
    <dgm:cxn modelId="{D099BEB5-22E0-452F-A393-5714B0689C48}" type="presOf" srcId="{108AEAD5-DE74-4295-B874-87D6AE8BA4B8}" destId="{C86AADEC-8A76-4318-BBE5-2D1FDF150929}" srcOrd="0" destOrd="0" presId="urn:microsoft.com/office/officeart/2005/8/layout/balance1"/>
    <dgm:cxn modelId="{4AAE0CDB-58EC-4F93-9C63-A9B18D5FA15C}" srcId="{9FB0F68E-BB61-4075-BBD1-9D4D5BE106FC}" destId="{798EEFD1-2D77-4AFF-9168-4E8A6B753E3A}" srcOrd="1" destOrd="0" parTransId="{0530E7A5-F6C3-4B27-8C00-19B9C3E02123}" sibTransId="{3B330E27-0FBF-4384-B2C8-345CB4289802}"/>
    <dgm:cxn modelId="{B1EC043E-0F82-4D13-ADDE-9E5825C4A680}" type="presParOf" srcId="{89C03498-5E72-42A3-B5D4-B58D40E8299B}" destId="{8FCA9999-D8CA-4B3D-8BA6-62F8CA8D7F5F}" srcOrd="0" destOrd="0" presId="urn:microsoft.com/office/officeart/2005/8/layout/balance1"/>
    <dgm:cxn modelId="{9F6F2E61-AAAC-4B35-8044-FA02B4B44E45}" type="presParOf" srcId="{89C03498-5E72-42A3-B5D4-B58D40E8299B}" destId="{8C9B3301-3849-44DD-B303-3E422E7AE421}" srcOrd="1" destOrd="0" presId="urn:microsoft.com/office/officeart/2005/8/layout/balance1"/>
    <dgm:cxn modelId="{D7DE13B0-5494-43D7-81B2-C4F74FABE085}" type="presParOf" srcId="{8C9B3301-3849-44DD-B303-3E422E7AE421}" destId="{5722235E-C728-43C7-95F8-91C2BFF8575E}" srcOrd="0" destOrd="0" presId="urn:microsoft.com/office/officeart/2005/8/layout/balance1"/>
    <dgm:cxn modelId="{8527C629-4CE0-4209-BD4E-E6D4FBD5A9D7}" type="presParOf" srcId="{8C9B3301-3849-44DD-B303-3E422E7AE421}" destId="{6C931BC5-C1D5-4928-9F4B-B6FBA80C4F40}" srcOrd="1" destOrd="0" presId="urn:microsoft.com/office/officeart/2005/8/layout/balance1"/>
    <dgm:cxn modelId="{1DF77750-1FEE-4396-A239-71EB3BDDDAC1}" type="presParOf" srcId="{89C03498-5E72-42A3-B5D4-B58D40E8299B}" destId="{5E5CBB39-241F-4D6A-8ED8-D21827B3C77D}" srcOrd="2" destOrd="0" presId="urn:microsoft.com/office/officeart/2005/8/layout/balance1"/>
    <dgm:cxn modelId="{B3E2CD00-846B-4105-AC95-90337AB2FEB0}" type="presParOf" srcId="{5E5CBB39-241F-4D6A-8ED8-D21827B3C77D}" destId="{E2407F47-5CC0-4980-81D0-26BE09B9931F}" srcOrd="0" destOrd="0" presId="urn:microsoft.com/office/officeart/2005/8/layout/balance1"/>
    <dgm:cxn modelId="{9120AA2B-CEBD-442D-A64B-7B5BB4CD160C}" type="presParOf" srcId="{5E5CBB39-241F-4D6A-8ED8-D21827B3C77D}" destId="{6553C46B-4C90-4586-BD04-1EB30C088254}" srcOrd="1" destOrd="0" presId="urn:microsoft.com/office/officeart/2005/8/layout/balance1"/>
    <dgm:cxn modelId="{85ACB2D9-B351-4E82-BE95-300648D0BA4F}" type="presParOf" srcId="{5E5CBB39-241F-4D6A-8ED8-D21827B3C77D}" destId="{7EED6AEB-28B0-4612-990E-683EA80B8EFA}" srcOrd="2" destOrd="0" presId="urn:microsoft.com/office/officeart/2005/8/layout/balance1"/>
    <dgm:cxn modelId="{2644874D-1BC6-4637-827F-CB607772E40F}" type="presParOf" srcId="{5E5CBB39-241F-4D6A-8ED8-D21827B3C77D}" destId="{F1D30A5F-5803-4AED-B243-8F584B56338F}" srcOrd="3" destOrd="0" presId="urn:microsoft.com/office/officeart/2005/8/layout/balance1"/>
    <dgm:cxn modelId="{24C1F164-33B1-4AF9-B236-032F7A93340E}" type="presParOf" srcId="{5E5CBB39-241F-4D6A-8ED8-D21827B3C77D}" destId="{C86AADEC-8A76-4318-BBE5-2D1FDF150929}" srcOrd="4" destOrd="0" presId="urn:microsoft.com/office/officeart/2005/8/layout/balance1"/>
    <dgm:cxn modelId="{CAA3E1B3-108D-439A-B652-32109E078428}" type="presParOf" srcId="{5E5CBB39-241F-4D6A-8ED8-D21827B3C77D}" destId="{C983610B-420E-4CAD-B562-2A0F3745E21B}" srcOrd="5" destOrd="0" presId="urn:microsoft.com/office/officeart/2005/8/layout/balance1"/>
    <dgm:cxn modelId="{7D411895-AF0C-4B81-A07E-1DC6C6E9EAA6}" type="presParOf" srcId="{5E5CBB39-241F-4D6A-8ED8-D21827B3C77D}" destId="{B1EA6179-4304-477A-985A-15F67C158A67}" srcOrd="6" destOrd="0" presId="urn:microsoft.com/office/officeart/2005/8/layout/balance1"/>
    <dgm:cxn modelId="{59352F7C-FE6E-4901-BE97-B6BAE82EA40B}" type="presParOf" srcId="{5E5CBB39-241F-4D6A-8ED8-D21827B3C77D}" destId="{403E0244-56C4-4E0F-9105-C2F8323D69AA}" srcOrd="7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940378-3907-4FC6-A102-56FF6995B807}">
      <dsp:nvSpPr>
        <dsp:cNvPr id="0" name=""/>
        <dsp:cNvSpPr/>
      </dsp:nvSpPr>
      <dsp:spPr>
        <a:xfrm>
          <a:off x="1975943" y="500864"/>
          <a:ext cx="3977730" cy="3977730"/>
        </a:xfrm>
        <a:prstGeom prst="blockArc">
          <a:avLst>
            <a:gd name="adj1" fmla="val 13114286"/>
            <a:gd name="adj2" fmla="val 16200000"/>
            <a:gd name="adj3" fmla="val 3905"/>
          </a:avLst>
        </a:prstGeom>
        <a:gradFill rotWithShape="0">
          <a:gsLst>
            <a:gs pos="0">
              <a:schemeClr val="accent6">
                <a:shade val="90000"/>
                <a:hueOff val="0"/>
                <a:satOff val="-10123"/>
                <a:lumOff val="12506"/>
                <a:alphaOff val="0"/>
                <a:shade val="51000"/>
                <a:satMod val="130000"/>
              </a:schemeClr>
            </a:gs>
            <a:gs pos="80000">
              <a:schemeClr val="accent6">
                <a:shade val="90000"/>
                <a:hueOff val="0"/>
                <a:satOff val="-10123"/>
                <a:lumOff val="12506"/>
                <a:alphaOff val="0"/>
                <a:shade val="93000"/>
                <a:satMod val="130000"/>
              </a:schemeClr>
            </a:gs>
            <a:gs pos="100000">
              <a:schemeClr val="accent6">
                <a:shade val="90000"/>
                <a:hueOff val="0"/>
                <a:satOff val="-10123"/>
                <a:lumOff val="1250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D7BB62-05E1-4D13-9FAA-1559375ECAF9}">
      <dsp:nvSpPr>
        <dsp:cNvPr id="0" name=""/>
        <dsp:cNvSpPr/>
      </dsp:nvSpPr>
      <dsp:spPr>
        <a:xfrm>
          <a:off x="1975943" y="500864"/>
          <a:ext cx="3977730" cy="3977730"/>
        </a:xfrm>
        <a:prstGeom prst="blockArc">
          <a:avLst>
            <a:gd name="adj1" fmla="val 10028571"/>
            <a:gd name="adj2" fmla="val 13114286"/>
            <a:gd name="adj3" fmla="val 3905"/>
          </a:avLst>
        </a:prstGeom>
        <a:gradFill rotWithShape="0">
          <a:gsLst>
            <a:gs pos="0">
              <a:schemeClr val="accent6">
                <a:shade val="90000"/>
                <a:hueOff val="0"/>
                <a:satOff val="-20247"/>
                <a:lumOff val="25011"/>
                <a:alphaOff val="0"/>
                <a:shade val="51000"/>
                <a:satMod val="130000"/>
              </a:schemeClr>
            </a:gs>
            <a:gs pos="80000">
              <a:schemeClr val="accent6">
                <a:shade val="90000"/>
                <a:hueOff val="0"/>
                <a:satOff val="-20247"/>
                <a:lumOff val="25011"/>
                <a:alphaOff val="0"/>
                <a:shade val="93000"/>
                <a:satMod val="130000"/>
              </a:schemeClr>
            </a:gs>
            <a:gs pos="100000">
              <a:schemeClr val="accent6">
                <a:shade val="90000"/>
                <a:hueOff val="0"/>
                <a:satOff val="-20247"/>
                <a:lumOff val="2501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C510BD-3753-409B-B135-67A85F99815B}">
      <dsp:nvSpPr>
        <dsp:cNvPr id="0" name=""/>
        <dsp:cNvSpPr/>
      </dsp:nvSpPr>
      <dsp:spPr>
        <a:xfrm>
          <a:off x="1975943" y="500864"/>
          <a:ext cx="3977730" cy="3977730"/>
        </a:xfrm>
        <a:prstGeom prst="blockArc">
          <a:avLst>
            <a:gd name="adj1" fmla="val 6942857"/>
            <a:gd name="adj2" fmla="val 10028571"/>
            <a:gd name="adj3" fmla="val 3905"/>
          </a:avLst>
        </a:prstGeom>
        <a:gradFill rotWithShape="0">
          <a:gsLst>
            <a:gs pos="0">
              <a:schemeClr val="accent6">
                <a:shade val="90000"/>
                <a:hueOff val="0"/>
                <a:satOff val="-30370"/>
                <a:lumOff val="37517"/>
                <a:alphaOff val="0"/>
                <a:shade val="51000"/>
                <a:satMod val="130000"/>
              </a:schemeClr>
            </a:gs>
            <a:gs pos="80000">
              <a:schemeClr val="accent6">
                <a:shade val="90000"/>
                <a:hueOff val="0"/>
                <a:satOff val="-30370"/>
                <a:lumOff val="37517"/>
                <a:alphaOff val="0"/>
                <a:shade val="93000"/>
                <a:satMod val="130000"/>
              </a:schemeClr>
            </a:gs>
            <a:gs pos="100000">
              <a:schemeClr val="accent6">
                <a:shade val="90000"/>
                <a:hueOff val="0"/>
                <a:satOff val="-30370"/>
                <a:lumOff val="3751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7150E8-1D5A-4413-A0E9-127D266D3650}">
      <dsp:nvSpPr>
        <dsp:cNvPr id="0" name=""/>
        <dsp:cNvSpPr/>
      </dsp:nvSpPr>
      <dsp:spPr>
        <a:xfrm>
          <a:off x="1975943" y="500864"/>
          <a:ext cx="3977730" cy="3977730"/>
        </a:xfrm>
        <a:prstGeom prst="blockArc">
          <a:avLst>
            <a:gd name="adj1" fmla="val 3857143"/>
            <a:gd name="adj2" fmla="val 6942857"/>
            <a:gd name="adj3" fmla="val 3905"/>
          </a:avLst>
        </a:prstGeom>
        <a:gradFill rotWithShape="0">
          <a:gsLst>
            <a:gs pos="0">
              <a:schemeClr val="accent6">
                <a:shade val="90000"/>
                <a:hueOff val="0"/>
                <a:satOff val="-30370"/>
                <a:lumOff val="37517"/>
                <a:alphaOff val="0"/>
                <a:shade val="51000"/>
                <a:satMod val="130000"/>
              </a:schemeClr>
            </a:gs>
            <a:gs pos="80000">
              <a:schemeClr val="accent6">
                <a:shade val="90000"/>
                <a:hueOff val="0"/>
                <a:satOff val="-30370"/>
                <a:lumOff val="37517"/>
                <a:alphaOff val="0"/>
                <a:shade val="93000"/>
                <a:satMod val="130000"/>
              </a:schemeClr>
            </a:gs>
            <a:gs pos="100000">
              <a:schemeClr val="accent6">
                <a:shade val="90000"/>
                <a:hueOff val="0"/>
                <a:satOff val="-30370"/>
                <a:lumOff val="3751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40A7AEC-AD8F-4D1B-8E98-E00E2D934359}">
      <dsp:nvSpPr>
        <dsp:cNvPr id="0" name=""/>
        <dsp:cNvSpPr/>
      </dsp:nvSpPr>
      <dsp:spPr>
        <a:xfrm>
          <a:off x="1975943" y="500864"/>
          <a:ext cx="3977730" cy="3977730"/>
        </a:xfrm>
        <a:prstGeom prst="blockArc">
          <a:avLst>
            <a:gd name="adj1" fmla="val 771429"/>
            <a:gd name="adj2" fmla="val 3857143"/>
            <a:gd name="adj3" fmla="val 3905"/>
          </a:avLst>
        </a:prstGeom>
        <a:gradFill rotWithShape="0">
          <a:gsLst>
            <a:gs pos="0">
              <a:schemeClr val="accent6">
                <a:shade val="90000"/>
                <a:hueOff val="0"/>
                <a:satOff val="-20247"/>
                <a:lumOff val="25011"/>
                <a:alphaOff val="0"/>
                <a:shade val="51000"/>
                <a:satMod val="130000"/>
              </a:schemeClr>
            </a:gs>
            <a:gs pos="80000">
              <a:schemeClr val="accent6">
                <a:shade val="90000"/>
                <a:hueOff val="0"/>
                <a:satOff val="-20247"/>
                <a:lumOff val="25011"/>
                <a:alphaOff val="0"/>
                <a:shade val="93000"/>
                <a:satMod val="130000"/>
              </a:schemeClr>
            </a:gs>
            <a:gs pos="100000">
              <a:schemeClr val="accent6">
                <a:shade val="90000"/>
                <a:hueOff val="0"/>
                <a:satOff val="-20247"/>
                <a:lumOff val="2501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98A3F9F-9B61-4B0D-AC81-BDD78466DCF1}">
      <dsp:nvSpPr>
        <dsp:cNvPr id="0" name=""/>
        <dsp:cNvSpPr/>
      </dsp:nvSpPr>
      <dsp:spPr>
        <a:xfrm>
          <a:off x="1975943" y="500864"/>
          <a:ext cx="3977730" cy="3977730"/>
        </a:xfrm>
        <a:prstGeom prst="blockArc">
          <a:avLst>
            <a:gd name="adj1" fmla="val 19285714"/>
            <a:gd name="adj2" fmla="val 771429"/>
            <a:gd name="adj3" fmla="val 3905"/>
          </a:avLst>
        </a:prstGeom>
        <a:gradFill rotWithShape="0">
          <a:gsLst>
            <a:gs pos="0">
              <a:schemeClr val="accent6">
                <a:shade val="90000"/>
                <a:hueOff val="0"/>
                <a:satOff val="-10123"/>
                <a:lumOff val="12506"/>
                <a:alphaOff val="0"/>
                <a:shade val="51000"/>
                <a:satMod val="130000"/>
              </a:schemeClr>
            </a:gs>
            <a:gs pos="80000">
              <a:schemeClr val="accent6">
                <a:shade val="90000"/>
                <a:hueOff val="0"/>
                <a:satOff val="-10123"/>
                <a:lumOff val="12506"/>
                <a:alphaOff val="0"/>
                <a:shade val="93000"/>
                <a:satMod val="130000"/>
              </a:schemeClr>
            </a:gs>
            <a:gs pos="100000">
              <a:schemeClr val="accent6">
                <a:shade val="90000"/>
                <a:hueOff val="0"/>
                <a:satOff val="-10123"/>
                <a:lumOff val="1250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FC4F03F-FFEE-401A-94B1-249E9BB1587D}">
      <dsp:nvSpPr>
        <dsp:cNvPr id="0" name=""/>
        <dsp:cNvSpPr/>
      </dsp:nvSpPr>
      <dsp:spPr>
        <a:xfrm>
          <a:off x="1975943" y="500864"/>
          <a:ext cx="3977730" cy="3977730"/>
        </a:xfrm>
        <a:prstGeom prst="blockArc">
          <a:avLst>
            <a:gd name="adj1" fmla="val 16200000"/>
            <a:gd name="adj2" fmla="val 19285714"/>
            <a:gd name="adj3" fmla="val 3905"/>
          </a:avLst>
        </a:prstGeom>
        <a:gradFill rotWithShape="0">
          <a:gsLst>
            <a:gs pos="0">
              <a:schemeClr val="accent6">
                <a:shade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shade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shade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A73815-259D-4D70-98E7-721CD6B1D5EF}">
      <dsp:nvSpPr>
        <dsp:cNvPr id="0" name=""/>
        <dsp:cNvSpPr/>
      </dsp:nvSpPr>
      <dsp:spPr>
        <a:xfrm>
          <a:off x="2866985" y="1395166"/>
          <a:ext cx="2195646" cy="2189127"/>
        </a:xfrm>
        <a:prstGeom prst="ellipse">
          <a:avLst/>
        </a:prstGeom>
        <a:solidFill>
          <a:srgbClr val="C00000"/>
        </a:solidFill>
        <a:ln w="38100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Хранилище данных + многомерная база данных OLAP</a:t>
          </a:r>
          <a:endParaRPr lang="ru-RU" sz="1900" kern="1200" dirty="0"/>
        </a:p>
      </dsp:txBody>
      <dsp:txXfrm>
        <a:off x="3188530" y="1715756"/>
        <a:ext cx="1552556" cy="1547947"/>
      </dsp:txXfrm>
    </dsp:sp>
    <dsp:sp modelId="{7183D28F-3B12-4A65-9DA8-4CCA757C5803}">
      <dsp:nvSpPr>
        <dsp:cNvPr id="0" name=""/>
        <dsp:cNvSpPr/>
      </dsp:nvSpPr>
      <dsp:spPr>
        <a:xfrm>
          <a:off x="2927896" y="-470095"/>
          <a:ext cx="2073824" cy="2019587"/>
        </a:xfrm>
        <a:prstGeom prst="ellipse">
          <a:avLst/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Веб-портал</a:t>
          </a:r>
          <a:r>
            <a:rPr lang="ru-RU" sz="1600" kern="1200" dirty="0" smtClean="0"/>
            <a:t> аналитической отчетности</a:t>
          </a:r>
        </a:p>
      </dsp:txBody>
      <dsp:txXfrm>
        <a:off x="3231600" y="-174333"/>
        <a:ext cx="1466416" cy="1428063"/>
      </dsp:txXfrm>
    </dsp:sp>
    <dsp:sp modelId="{84069C2A-680B-4124-9EA7-EE8DD533BE7A}">
      <dsp:nvSpPr>
        <dsp:cNvPr id="0" name=""/>
        <dsp:cNvSpPr/>
      </dsp:nvSpPr>
      <dsp:spPr>
        <a:xfrm>
          <a:off x="4452492" y="264111"/>
          <a:ext cx="2073824" cy="2019587"/>
        </a:xfrm>
        <a:prstGeom prst="ellipse">
          <a:avLst/>
        </a:prstGeom>
        <a:gradFill rotWithShape="0">
          <a:gsLst>
            <a:gs pos="0">
              <a:schemeClr val="accent6">
                <a:shade val="50000"/>
                <a:hueOff val="0"/>
                <a:satOff val="-10693"/>
                <a:lumOff val="14186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0"/>
                <a:satOff val="-10693"/>
                <a:lumOff val="14186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0"/>
                <a:satOff val="-10693"/>
                <a:lumOff val="141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MDX </a:t>
          </a:r>
          <a:r>
            <a:rPr lang="ru-RU" sz="1600" kern="1200" dirty="0" smtClean="0"/>
            <a:t>Эксперт</a:t>
          </a:r>
          <a:endParaRPr lang="ru-RU" sz="1600" kern="1200" dirty="0"/>
        </a:p>
      </dsp:txBody>
      <dsp:txXfrm>
        <a:off x="4756196" y="559873"/>
        <a:ext cx="1466416" cy="1428063"/>
      </dsp:txXfrm>
    </dsp:sp>
    <dsp:sp modelId="{F24CA232-2DE1-4455-99C3-BBF227AC04D1}">
      <dsp:nvSpPr>
        <dsp:cNvPr id="0" name=""/>
        <dsp:cNvSpPr/>
      </dsp:nvSpPr>
      <dsp:spPr>
        <a:xfrm>
          <a:off x="4829036" y="1913859"/>
          <a:ext cx="2073824" cy="2019587"/>
        </a:xfrm>
        <a:prstGeom prst="ellipse">
          <a:avLst/>
        </a:prstGeom>
        <a:gradFill rotWithShape="0">
          <a:gsLst>
            <a:gs pos="0">
              <a:schemeClr val="accent6">
                <a:shade val="50000"/>
                <a:hueOff val="0"/>
                <a:satOff val="-21386"/>
                <a:lumOff val="28373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0"/>
                <a:satOff val="-21386"/>
                <a:lumOff val="28373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0"/>
                <a:satOff val="-21386"/>
                <a:lumOff val="28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iМониторинг</a:t>
          </a:r>
          <a:endParaRPr lang="ru-RU" sz="1600" kern="1200" dirty="0"/>
        </a:p>
      </dsp:txBody>
      <dsp:txXfrm>
        <a:off x="5132740" y="2209621"/>
        <a:ext cx="1466416" cy="1428063"/>
      </dsp:txXfrm>
    </dsp:sp>
    <dsp:sp modelId="{3AB012CE-4196-4AEB-BF86-F0335DB15F2B}">
      <dsp:nvSpPr>
        <dsp:cNvPr id="0" name=""/>
        <dsp:cNvSpPr/>
      </dsp:nvSpPr>
      <dsp:spPr>
        <a:xfrm>
          <a:off x="3773983" y="3236854"/>
          <a:ext cx="2073824" cy="2019587"/>
        </a:xfrm>
        <a:prstGeom prst="ellipse">
          <a:avLst/>
        </a:prstGeom>
        <a:gradFill rotWithShape="0">
          <a:gsLst>
            <a:gs pos="0">
              <a:schemeClr val="accent6">
                <a:shade val="50000"/>
                <a:hueOff val="0"/>
                <a:satOff val="-32079"/>
                <a:lumOff val="42559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0"/>
                <a:satOff val="-32079"/>
                <a:lumOff val="42559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0"/>
                <a:satOff val="-32079"/>
                <a:lumOff val="425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Ситуационные панели и ситуационный центр</a:t>
          </a:r>
          <a:endParaRPr lang="ru-RU" sz="1600" kern="1200" dirty="0"/>
        </a:p>
      </dsp:txBody>
      <dsp:txXfrm>
        <a:off x="4077687" y="3532616"/>
        <a:ext cx="1466416" cy="1428063"/>
      </dsp:txXfrm>
    </dsp:sp>
    <dsp:sp modelId="{D6CA160D-468C-478B-ACA2-01F386551C20}">
      <dsp:nvSpPr>
        <dsp:cNvPr id="0" name=""/>
        <dsp:cNvSpPr/>
      </dsp:nvSpPr>
      <dsp:spPr>
        <a:xfrm>
          <a:off x="2081809" y="3236854"/>
          <a:ext cx="2073824" cy="2019587"/>
        </a:xfrm>
        <a:prstGeom prst="ellipse">
          <a:avLst/>
        </a:prstGeom>
        <a:gradFill rotWithShape="0">
          <a:gsLst>
            <a:gs pos="0">
              <a:schemeClr val="accent6">
                <a:shade val="50000"/>
                <a:hueOff val="0"/>
                <a:satOff val="-32079"/>
                <a:lumOff val="42559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0"/>
                <a:satOff val="-32079"/>
                <a:lumOff val="42559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0"/>
                <a:satOff val="-32079"/>
                <a:lumOff val="425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Обществен-ный</a:t>
          </a:r>
          <a:r>
            <a:rPr lang="ru-RU" sz="1600" kern="1200" dirty="0" smtClean="0"/>
            <a:t> контроль</a:t>
          </a:r>
          <a:endParaRPr lang="ru-RU" sz="1600" kern="1200" dirty="0"/>
        </a:p>
      </dsp:txBody>
      <dsp:txXfrm>
        <a:off x="2385513" y="3532616"/>
        <a:ext cx="1466416" cy="1428063"/>
      </dsp:txXfrm>
    </dsp:sp>
    <dsp:sp modelId="{91211DD9-5F72-48ED-B0C3-8D7C447F9552}">
      <dsp:nvSpPr>
        <dsp:cNvPr id="0" name=""/>
        <dsp:cNvSpPr/>
      </dsp:nvSpPr>
      <dsp:spPr>
        <a:xfrm>
          <a:off x="1026756" y="1913859"/>
          <a:ext cx="2073824" cy="2019587"/>
        </a:xfrm>
        <a:prstGeom prst="ellipse">
          <a:avLst/>
        </a:prstGeom>
        <a:gradFill rotWithShape="0">
          <a:gsLst>
            <a:gs pos="0">
              <a:schemeClr val="accent6">
                <a:shade val="50000"/>
                <a:hueOff val="0"/>
                <a:satOff val="-21386"/>
                <a:lumOff val="28373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0"/>
                <a:satOff val="-21386"/>
                <a:lumOff val="28373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0"/>
                <a:satOff val="-21386"/>
                <a:lumOff val="28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Веб-сервисы</a:t>
          </a:r>
          <a:r>
            <a:rPr lang="ru-RU" sz="1600" kern="1200" dirty="0" smtClean="0"/>
            <a:t> </a:t>
          </a:r>
          <a:r>
            <a:rPr lang="en-US" sz="1600" kern="1200" dirty="0" err="1" smtClean="0"/>
            <a:t>OpenGovData</a:t>
          </a:r>
          <a:endParaRPr lang="ru-RU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(</a:t>
          </a:r>
          <a:r>
            <a:rPr lang="en-US" sz="1600" kern="1200" dirty="0" smtClean="0"/>
            <a:t>SOAP</a:t>
          </a:r>
          <a:r>
            <a:rPr lang="ru-RU" sz="1600" kern="1200" dirty="0" smtClean="0"/>
            <a:t>)</a:t>
          </a:r>
        </a:p>
      </dsp:txBody>
      <dsp:txXfrm>
        <a:off x="1330460" y="2209621"/>
        <a:ext cx="1466416" cy="1428063"/>
      </dsp:txXfrm>
    </dsp:sp>
    <dsp:sp modelId="{0711AD0C-426E-48E8-B860-EB48D5C59582}">
      <dsp:nvSpPr>
        <dsp:cNvPr id="0" name=""/>
        <dsp:cNvSpPr/>
      </dsp:nvSpPr>
      <dsp:spPr>
        <a:xfrm>
          <a:off x="1403300" y="264111"/>
          <a:ext cx="2073824" cy="2019587"/>
        </a:xfrm>
        <a:prstGeom prst="ellipse">
          <a:avLst/>
        </a:prstGeom>
        <a:gradFill rotWithShape="0">
          <a:gsLst>
            <a:gs pos="0">
              <a:schemeClr val="accent6">
                <a:shade val="50000"/>
                <a:hueOff val="0"/>
                <a:satOff val="-10693"/>
                <a:lumOff val="14186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0"/>
                <a:satOff val="-10693"/>
                <a:lumOff val="14186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0"/>
                <a:satOff val="-10693"/>
                <a:lumOff val="141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Веб-интерфейс</a:t>
          </a:r>
          <a:r>
            <a:rPr lang="ru-RU" sz="1600" kern="1200" dirty="0" smtClean="0"/>
            <a:t> </a:t>
          </a:r>
          <a:r>
            <a:rPr lang="en-US" sz="1600" kern="1200" dirty="0" smtClean="0"/>
            <a:t>RIA</a:t>
          </a:r>
          <a:endParaRPr lang="ru-RU" sz="1600" kern="1200" dirty="0" smtClean="0"/>
        </a:p>
      </dsp:txBody>
      <dsp:txXfrm>
        <a:off x="1707004" y="559873"/>
        <a:ext cx="1466416" cy="14280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2A6278-F3D5-4F26-A557-AA2FECC64E99}">
      <dsp:nvSpPr>
        <dsp:cNvPr id="0" name=""/>
        <dsp:cNvSpPr/>
      </dsp:nvSpPr>
      <dsp:spPr>
        <a:xfrm>
          <a:off x="3009552" y="2074438"/>
          <a:ext cx="2254173" cy="1632193"/>
        </a:xfrm>
        <a:prstGeom prst="flowChartMagneticDisk">
          <a:avLst/>
        </a:prstGeom>
        <a:solidFill>
          <a:srgbClr val="FFC000"/>
        </a:solidFill>
        <a:ln w="38100">
          <a:solidFill>
            <a:schemeClr val="bg1">
              <a:lumMod val="65000"/>
            </a:schemeClr>
          </a:solidFill>
        </a:ln>
        <a:effectLst>
          <a:glow rad="228600">
            <a:schemeClr val="accent3">
              <a:satMod val="175000"/>
              <a:alpha val="4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Хранилище данных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3009552" y="2618502"/>
        <a:ext cx="2254173" cy="816097"/>
      </dsp:txXfrm>
    </dsp:sp>
    <dsp:sp modelId="{5F02DB35-3F86-46B5-A216-A6E993DBF0E7}">
      <dsp:nvSpPr>
        <dsp:cNvPr id="0" name=""/>
        <dsp:cNvSpPr/>
      </dsp:nvSpPr>
      <dsp:spPr>
        <a:xfrm rot="10800000">
          <a:off x="1438907" y="2751415"/>
          <a:ext cx="1525838" cy="46517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shade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shade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shade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1659C2-B485-4CF8-BC55-536F936601FA}">
      <dsp:nvSpPr>
        <dsp:cNvPr id="0" name=""/>
        <dsp:cNvSpPr/>
      </dsp:nvSpPr>
      <dsp:spPr>
        <a:xfrm>
          <a:off x="323773" y="2399825"/>
          <a:ext cx="2150675" cy="12404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Федеральный раздел данных</a:t>
          </a:r>
          <a:endParaRPr lang="ru-RU" sz="1800" kern="1200" dirty="0"/>
        </a:p>
      </dsp:txBody>
      <dsp:txXfrm>
        <a:off x="360105" y="2436157"/>
        <a:ext cx="2078011" cy="1167803"/>
      </dsp:txXfrm>
    </dsp:sp>
    <dsp:sp modelId="{671AD2C0-0DAC-4AB5-89A9-82FEF6C881B1}">
      <dsp:nvSpPr>
        <dsp:cNvPr id="0" name=""/>
        <dsp:cNvSpPr/>
      </dsp:nvSpPr>
      <dsp:spPr>
        <a:xfrm rot="12859793">
          <a:off x="1694788" y="1566678"/>
          <a:ext cx="1687801" cy="46517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shade val="90000"/>
                <a:hueOff val="0"/>
                <a:satOff val="-14173"/>
                <a:lumOff val="17508"/>
                <a:alphaOff val="0"/>
                <a:shade val="51000"/>
                <a:satMod val="130000"/>
              </a:schemeClr>
            </a:gs>
            <a:gs pos="80000">
              <a:schemeClr val="accent6">
                <a:shade val="90000"/>
                <a:hueOff val="0"/>
                <a:satOff val="-14173"/>
                <a:lumOff val="17508"/>
                <a:alphaOff val="0"/>
                <a:shade val="93000"/>
                <a:satMod val="130000"/>
              </a:schemeClr>
            </a:gs>
            <a:gs pos="100000">
              <a:schemeClr val="accent6">
                <a:shade val="90000"/>
                <a:hueOff val="0"/>
                <a:satOff val="-14173"/>
                <a:lumOff val="1750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C5F715-3702-4199-8C8D-A1633CE674F3}">
      <dsp:nvSpPr>
        <dsp:cNvPr id="0" name=""/>
        <dsp:cNvSpPr/>
      </dsp:nvSpPr>
      <dsp:spPr>
        <a:xfrm>
          <a:off x="718595" y="703108"/>
          <a:ext cx="2246393" cy="12404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50000"/>
                <a:hueOff val="0"/>
                <a:satOff val="-14970"/>
                <a:lumOff val="19861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0"/>
                <a:satOff val="-14970"/>
                <a:lumOff val="19861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0"/>
                <a:satOff val="-14970"/>
                <a:lumOff val="1986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Статистический раздел данных</a:t>
          </a:r>
          <a:endParaRPr lang="ru-RU" sz="1800" kern="1200" dirty="0"/>
        </a:p>
      </dsp:txBody>
      <dsp:txXfrm>
        <a:off x="754927" y="739440"/>
        <a:ext cx="2173729" cy="1167803"/>
      </dsp:txXfrm>
    </dsp:sp>
    <dsp:sp modelId="{B0B31CF1-B319-4360-9E42-B57368C039C5}">
      <dsp:nvSpPr>
        <dsp:cNvPr id="0" name=""/>
        <dsp:cNvSpPr/>
      </dsp:nvSpPr>
      <dsp:spPr>
        <a:xfrm rot="16191712">
          <a:off x="3445859" y="1074927"/>
          <a:ext cx="1373926" cy="46517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shade val="90000"/>
                <a:hueOff val="0"/>
                <a:satOff val="-28346"/>
                <a:lumOff val="35016"/>
                <a:alphaOff val="0"/>
                <a:shade val="51000"/>
                <a:satMod val="130000"/>
              </a:schemeClr>
            </a:gs>
            <a:gs pos="80000">
              <a:schemeClr val="accent6">
                <a:shade val="90000"/>
                <a:hueOff val="0"/>
                <a:satOff val="-28346"/>
                <a:lumOff val="35016"/>
                <a:alphaOff val="0"/>
                <a:shade val="93000"/>
                <a:satMod val="130000"/>
              </a:schemeClr>
            </a:gs>
            <a:gs pos="100000">
              <a:schemeClr val="accent6">
                <a:shade val="90000"/>
                <a:hueOff val="0"/>
                <a:satOff val="-28346"/>
                <a:lumOff val="3501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FC2A237-48D7-4E27-BE22-3F8BA37C7020}">
      <dsp:nvSpPr>
        <dsp:cNvPr id="0" name=""/>
        <dsp:cNvSpPr/>
      </dsp:nvSpPr>
      <dsp:spPr>
        <a:xfrm>
          <a:off x="3071831" y="319"/>
          <a:ext cx="2118671" cy="12404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50000"/>
                <a:hueOff val="0"/>
                <a:satOff val="-29940"/>
                <a:lumOff val="39722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0"/>
                <a:satOff val="-29940"/>
                <a:lumOff val="39722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0"/>
                <a:satOff val="-29940"/>
                <a:lumOff val="3972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Региональный раздел данных</a:t>
          </a:r>
          <a:endParaRPr lang="ru-RU" sz="1800" kern="1200" dirty="0"/>
        </a:p>
      </dsp:txBody>
      <dsp:txXfrm>
        <a:off x="3108163" y="36651"/>
        <a:ext cx="2046007" cy="1167803"/>
      </dsp:txXfrm>
    </dsp:sp>
    <dsp:sp modelId="{352C636A-3998-4CA3-BE6C-E5AD7E2BCDF5}">
      <dsp:nvSpPr>
        <dsp:cNvPr id="0" name=""/>
        <dsp:cNvSpPr/>
      </dsp:nvSpPr>
      <dsp:spPr>
        <a:xfrm rot="19668383">
          <a:off x="4936633" y="1578265"/>
          <a:ext cx="1829871" cy="46517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shade val="90000"/>
                <a:hueOff val="0"/>
                <a:satOff val="-28346"/>
                <a:lumOff val="35016"/>
                <a:alphaOff val="0"/>
                <a:shade val="51000"/>
                <a:satMod val="130000"/>
              </a:schemeClr>
            </a:gs>
            <a:gs pos="80000">
              <a:schemeClr val="accent6">
                <a:shade val="90000"/>
                <a:hueOff val="0"/>
                <a:satOff val="-28346"/>
                <a:lumOff val="35016"/>
                <a:alphaOff val="0"/>
                <a:shade val="93000"/>
                <a:satMod val="130000"/>
              </a:schemeClr>
            </a:gs>
            <a:gs pos="100000">
              <a:schemeClr val="accent6">
                <a:shade val="90000"/>
                <a:hueOff val="0"/>
                <a:satOff val="-28346"/>
                <a:lumOff val="3501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84EFBD-3EDC-42E8-B990-6A542BB9A789}">
      <dsp:nvSpPr>
        <dsp:cNvPr id="0" name=""/>
        <dsp:cNvSpPr/>
      </dsp:nvSpPr>
      <dsp:spPr>
        <a:xfrm>
          <a:off x="5498832" y="703158"/>
          <a:ext cx="2254006" cy="12404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50000"/>
                <a:hueOff val="0"/>
                <a:satOff val="-29940"/>
                <a:lumOff val="39722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0"/>
                <a:satOff val="-29940"/>
                <a:lumOff val="39722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0"/>
                <a:satOff val="-29940"/>
                <a:lumOff val="3972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Муниципальный раздел данных</a:t>
          </a:r>
          <a:endParaRPr lang="ru-RU" sz="1800" kern="1200" dirty="0"/>
        </a:p>
      </dsp:txBody>
      <dsp:txXfrm>
        <a:off x="5535164" y="739490"/>
        <a:ext cx="2181342" cy="1167803"/>
      </dsp:txXfrm>
    </dsp:sp>
    <dsp:sp modelId="{16A41747-693E-4543-ABEF-F34172E2D9AC}">
      <dsp:nvSpPr>
        <dsp:cNvPr id="0" name=""/>
        <dsp:cNvSpPr/>
      </dsp:nvSpPr>
      <dsp:spPr>
        <a:xfrm rot="2048">
          <a:off x="5350048" y="2691791"/>
          <a:ext cx="1490810" cy="46517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shade val="90000"/>
                <a:hueOff val="0"/>
                <a:satOff val="-14173"/>
                <a:lumOff val="17508"/>
                <a:alphaOff val="0"/>
                <a:shade val="51000"/>
                <a:satMod val="130000"/>
              </a:schemeClr>
            </a:gs>
            <a:gs pos="80000">
              <a:schemeClr val="accent6">
                <a:shade val="90000"/>
                <a:hueOff val="0"/>
                <a:satOff val="-14173"/>
                <a:lumOff val="17508"/>
                <a:alphaOff val="0"/>
                <a:shade val="93000"/>
                <a:satMod val="130000"/>
              </a:schemeClr>
            </a:gs>
            <a:gs pos="100000">
              <a:schemeClr val="accent6">
                <a:shade val="90000"/>
                <a:hueOff val="0"/>
                <a:satOff val="-14173"/>
                <a:lumOff val="1750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741DEB-C5CB-4CEA-85E2-0EE38988A763}">
      <dsp:nvSpPr>
        <dsp:cNvPr id="0" name=""/>
        <dsp:cNvSpPr/>
      </dsp:nvSpPr>
      <dsp:spPr>
        <a:xfrm>
          <a:off x="5751880" y="2317022"/>
          <a:ext cx="2177733" cy="12404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50000"/>
                <a:hueOff val="0"/>
                <a:satOff val="-14970"/>
                <a:lumOff val="19861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0"/>
                <a:satOff val="-14970"/>
                <a:lumOff val="19861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0"/>
                <a:satOff val="-14970"/>
                <a:lumOff val="1986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Расчетные данные</a:t>
          </a:r>
          <a:endParaRPr lang="ru-RU" sz="1800" kern="1200" dirty="0"/>
        </a:p>
      </dsp:txBody>
      <dsp:txXfrm>
        <a:off x="5788212" y="2353354"/>
        <a:ext cx="2105069" cy="11678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906306-3E36-4FF7-983F-923E76A343AA}">
      <dsp:nvSpPr>
        <dsp:cNvPr id="0" name=""/>
        <dsp:cNvSpPr/>
      </dsp:nvSpPr>
      <dsp:spPr>
        <a:xfrm>
          <a:off x="1584" y="42864"/>
          <a:ext cx="3657711" cy="1272663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Извлечение данных (базы, системы автоматизации, файловый обмен, сервисы)</a:t>
          </a:r>
          <a:endParaRPr lang="ru-RU" sz="1800" kern="1200" dirty="0"/>
        </a:p>
      </dsp:txBody>
      <dsp:txXfrm>
        <a:off x="637916" y="42864"/>
        <a:ext cx="2385048" cy="1272663"/>
      </dsp:txXfrm>
    </dsp:sp>
    <dsp:sp modelId="{B6D2DC1A-58C3-47FD-8460-F8B97CE798B1}">
      <dsp:nvSpPr>
        <dsp:cNvPr id="0" name=""/>
        <dsp:cNvSpPr/>
      </dsp:nvSpPr>
      <dsp:spPr>
        <a:xfrm>
          <a:off x="3370866" y="42864"/>
          <a:ext cx="3175688" cy="1272663"/>
        </a:xfrm>
        <a:prstGeom prst="chevron">
          <a:avLst/>
        </a:prstGeom>
        <a:gradFill rotWithShape="0">
          <a:gsLst>
            <a:gs pos="0">
              <a:schemeClr val="accent2">
                <a:hueOff val="-7200000"/>
                <a:satOff val="-25001"/>
                <a:lumOff val="30001"/>
                <a:alphaOff val="0"/>
                <a:shade val="51000"/>
                <a:satMod val="130000"/>
              </a:schemeClr>
            </a:gs>
            <a:gs pos="80000">
              <a:schemeClr val="accent2">
                <a:hueOff val="-7200000"/>
                <a:satOff val="-25001"/>
                <a:lumOff val="30001"/>
                <a:alphaOff val="0"/>
                <a:shade val="93000"/>
                <a:satMod val="130000"/>
              </a:schemeClr>
            </a:gs>
            <a:gs pos="100000">
              <a:schemeClr val="accent2">
                <a:hueOff val="-7200000"/>
                <a:satOff val="-25001"/>
                <a:lumOff val="3000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Преобразование (проверка, контроль, сопоставление)</a:t>
          </a:r>
          <a:endParaRPr lang="ru-RU" sz="1800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4007198" y="42864"/>
        <a:ext cx="1903025" cy="1272663"/>
      </dsp:txXfrm>
    </dsp:sp>
    <dsp:sp modelId="{B24F83D6-B894-4CC2-8A14-43217148C6AB}">
      <dsp:nvSpPr>
        <dsp:cNvPr id="0" name=""/>
        <dsp:cNvSpPr/>
      </dsp:nvSpPr>
      <dsp:spPr>
        <a:xfrm>
          <a:off x="6258126" y="42864"/>
          <a:ext cx="2884289" cy="1272663"/>
        </a:xfrm>
        <a:prstGeom prst="chevron">
          <a:avLst/>
        </a:prstGeom>
        <a:gradFill rotWithShape="0">
          <a:gsLst>
            <a:gs pos="0">
              <a:schemeClr val="accent2">
                <a:hueOff val="-14400000"/>
                <a:satOff val="-50003"/>
                <a:lumOff val="60001"/>
                <a:alphaOff val="0"/>
                <a:shade val="51000"/>
                <a:satMod val="130000"/>
              </a:schemeClr>
            </a:gs>
            <a:gs pos="80000">
              <a:schemeClr val="accent2">
                <a:hueOff val="-14400000"/>
                <a:satOff val="-50003"/>
                <a:lumOff val="60001"/>
                <a:alphaOff val="0"/>
                <a:shade val="93000"/>
                <a:satMod val="130000"/>
              </a:schemeClr>
            </a:gs>
            <a:gs pos="100000">
              <a:schemeClr val="accent2">
                <a:hueOff val="-14400000"/>
                <a:satOff val="-50003"/>
                <a:lumOff val="6000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Загрузка данных в </a:t>
          </a:r>
          <a:r>
            <a:rPr lang="en-US" sz="1800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 </a:t>
          </a:r>
          <a:r>
            <a:rPr lang="ru-RU" sz="1800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хранилище</a:t>
          </a:r>
          <a:endParaRPr lang="ru-RU" sz="1800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6894458" y="42864"/>
        <a:ext cx="1611626" cy="12726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230C9F-8B18-4AE3-9474-03EDC3B4201D}">
      <dsp:nvSpPr>
        <dsp:cNvPr id="0" name=""/>
        <dsp:cNvSpPr/>
      </dsp:nvSpPr>
      <dsp:spPr>
        <a:xfrm rot="16200000">
          <a:off x="1242775" y="182397"/>
          <a:ext cx="1793130" cy="3992923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Аналитический центр руководителя</a:t>
          </a:r>
          <a:endParaRPr lang="ru-RU" sz="2000" b="1" kern="1200" dirty="0"/>
        </a:p>
      </dsp:txBody>
      <dsp:txXfrm rot="5400000">
        <a:off x="142879" y="1730576"/>
        <a:ext cx="3679125" cy="896565"/>
      </dsp:txXfrm>
    </dsp:sp>
    <dsp:sp modelId="{E8017C7E-E8AD-4E49-95D0-0A64584991BA}">
      <dsp:nvSpPr>
        <dsp:cNvPr id="0" name=""/>
        <dsp:cNvSpPr/>
      </dsp:nvSpPr>
      <dsp:spPr>
        <a:xfrm rot="5400000">
          <a:off x="5555654" y="145951"/>
          <a:ext cx="1659885" cy="4055735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2">
                <a:shade val="80000"/>
                <a:hueOff val="0"/>
                <a:satOff val="-28019"/>
                <a:lumOff val="31752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28019"/>
                <a:lumOff val="31752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28019"/>
                <a:lumOff val="31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Другие автоматизированные системы</a:t>
          </a:r>
          <a:endParaRPr lang="ru-RU" sz="2000" b="1" kern="1200" dirty="0"/>
        </a:p>
      </dsp:txBody>
      <dsp:txXfrm rot="-5400000">
        <a:off x="4648209" y="1758847"/>
        <a:ext cx="3765255" cy="82994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22235E-C728-43C7-95F8-91C2BFF8575E}">
      <dsp:nvSpPr>
        <dsp:cNvPr id="0" name=""/>
        <dsp:cNvSpPr/>
      </dsp:nvSpPr>
      <dsp:spPr>
        <a:xfrm>
          <a:off x="4320919" y="147229"/>
          <a:ext cx="2563784" cy="320227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9525" cap="flat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4330298" y="156608"/>
        <a:ext cx="2545026" cy="301469"/>
      </dsp:txXfrm>
    </dsp:sp>
    <dsp:sp modelId="{6C931BC5-C1D5-4928-9F4B-B6FBA80C4F40}">
      <dsp:nvSpPr>
        <dsp:cNvPr id="0" name=""/>
        <dsp:cNvSpPr/>
      </dsp:nvSpPr>
      <dsp:spPr>
        <a:xfrm flipV="1">
          <a:off x="4688927" y="147229"/>
          <a:ext cx="2701456" cy="51514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9525" cap="flat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 rot="10800000">
        <a:off x="4690436" y="148738"/>
        <a:ext cx="2698438" cy="48496"/>
      </dsp:txXfrm>
    </dsp:sp>
    <dsp:sp modelId="{6553C46B-4C90-4586-BD04-1EB30C088254}">
      <dsp:nvSpPr>
        <dsp:cNvPr id="0" name=""/>
        <dsp:cNvSpPr/>
      </dsp:nvSpPr>
      <dsp:spPr>
        <a:xfrm>
          <a:off x="4020180" y="4109550"/>
          <a:ext cx="720282" cy="720282"/>
        </a:xfrm>
        <a:prstGeom prst="triangle">
          <a:avLst/>
        </a:prstGeom>
        <a:solidFill>
          <a:schemeClr val="accent6">
            <a:alpha val="90000"/>
            <a:tint val="55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tx2">
              <a:lumMod val="65000"/>
              <a:lumOff val="35000"/>
              <a:alpha val="9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ED6AEB-28B0-4612-990E-683EA80B8EFA}">
      <dsp:nvSpPr>
        <dsp:cNvPr id="0" name=""/>
        <dsp:cNvSpPr/>
      </dsp:nvSpPr>
      <dsp:spPr>
        <a:xfrm rot="21360000">
          <a:off x="2252112" y="3800901"/>
          <a:ext cx="4323013" cy="302294"/>
        </a:xfrm>
        <a:prstGeom prst="rect">
          <a:avLst/>
        </a:prstGeom>
        <a:solidFill>
          <a:schemeClr val="accent6">
            <a:alpha val="90000"/>
            <a:tint val="55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tx2">
              <a:lumMod val="65000"/>
              <a:lumOff val="35000"/>
              <a:alpha val="9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D30A5F-5803-4AED-B243-8F584B56338F}">
      <dsp:nvSpPr>
        <dsp:cNvPr id="0" name=""/>
        <dsp:cNvSpPr/>
      </dsp:nvSpPr>
      <dsp:spPr>
        <a:xfrm rot="21360000">
          <a:off x="1961701" y="2833979"/>
          <a:ext cx="2310821" cy="965572"/>
        </a:xfrm>
        <a:prstGeom prst="roundRect">
          <a:avLst/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Не требуются сервера, СУБД, ОС</a:t>
          </a:r>
          <a:endParaRPr lang="ru-RU" sz="1800" kern="1200" dirty="0"/>
        </a:p>
      </dsp:txBody>
      <dsp:txXfrm>
        <a:off x="2008836" y="2881114"/>
        <a:ext cx="2216551" cy="871302"/>
      </dsp:txXfrm>
    </dsp:sp>
    <dsp:sp modelId="{C86AADEC-8A76-4318-BBE5-2D1FDF150929}">
      <dsp:nvSpPr>
        <dsp:cNvPr id="0" name=""/>
        <dsp:cNvSpPr/>
      </dsp:nvSpPr>
      <dsp:spPr>
        <a:xfrm rot="21360000">
          <a:off x="1877324" y="1761514"/>
          <a:ext cx="2299079" cy="994415"/>
        </a:xfrm>
        <a:prstGeom prst="roundRect">
          <a:avLst/>
        </a:prstGeom>
        <a:gradFill rotWithShape="0">
          <a:gsLst>
            <a:gs pos="0">
              <a:schemeClr val="accent6">
                <a:shade val="50000"/>
                <a:hueOff val="0"/>
                <a:satOff val="-14970"/>
                <a:lumOff val="19861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0"/>
                <a:satOff val="-14970"/>
                <a:lumOff val="19861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0"/>
                <a:satOff val="-14970"/>
                <a:lumOff val="1986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Услуги по обработке данных</a:t>
          </a:r>
          <a:endParaRPr lang="ru-RU" sz="1800" kern="1200" dirty="0"/>
        </a:p>
      </dsp:txBody>
      <dsp:txXfrm>
        <a:off x="1925867" y="1810057"/>
        <a:ext cx="2201993" cy="897329"/>
      </dsp:txXfrm>
    </dsp:sp>
    <dsp:sp modelId="{C983610B-420E-4CAD-B562-2A0F3745E21B}">
      <dsp:nvSpPr>
        <dsp:cNvPr id="0" name=""/>
        <dsp:cNvSpPr/>
      </dsp:nvSpPr>
      <dsp:spPr>
        <a:xfrm rot="21360000">
          <a:off x="1813373" y="614801"/>
          <a:ext cx="2298436" cy="1031881"/>
        </a:xfrm>
        <a:prstGeom prst="roundRect">
          <a:avLst/>
        </a:prstGeom>
        <a:gradFill rotWithShape="0">
          <a:gsLst>
            <a:gs pos="0">
              <a:schemeClr val="accent6">
                <a:shade val="50000"/>
                <a:hueOff val="0"/>
                <a:satOff val="-29940"/>
                <a:lumOff val="39722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0"/>
                <a:satOff val="-29940"/>
                <a:lumOff val="39722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0"/>
                <a:satOff val="-29940"/>
                <a:lumOff val="3972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Быстрое и легкое развертывание</a:t>
          </a:r>
          <a:endParaRPr lang="ru-RU" sz="1800" kern="1200" dirty="0"/>
        </a:p>
      </dsp:txBody>
      <dsp:txXfrm>
        <a:off x="1863745" y="665173"/>
        <a:ext cx="2197692" cy="931137"/>
      </dsp:txXfrm>
    </dsp:sp>
    <dsp:sp modelId="{B1EA6179-4304-477A-985A-15F67C158A67}">
      <dsp:nvSpPr>
        <dsp:cNvPr id="0" name=""/>
        <dsp:cNvSpPr/>
      </dsp:nvSpPr>
      <dsp:spPr>
        <a:xfrm rot="21360000">
          <a:off x="4398185" y="2682485"/>
          <a:ext cx="2573649" cy="912073"/>
        </a:xfrm>
        <a:prstGeom prst="roundRect">
          <a:avLst/>
        </a:prstGeom>
        <a:gradFill rotWithShape="0">
          <a:gsLst>
            <a:gs pos="0">
              <a:schemeClr val="accent6">
                <a:shade val="50000"/>
                <a:hueOff val="0"/>
                <a:satOff val="-29940"/>
                <a:lumOff val="39722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0"/>
                <a:satOff val="-29940"/>
                <a:lumOff val="39722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0"/>
                <a:satOff val="-29940"/>
                <a:lumOff val="3972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Ограничение на состав информации</a:t>
          </a:r>
          <a:endParaRPr lang="ru-RU" sz="1800" kern="1200" dirty="0"/>
        </a:p>
      </dsp:txBody>
      <dsp:txXfrm>
        <a:off x="4442709" y="2727009"/>
        <a:ext cx="2484601" cy="823025"/>
      </dsp:txXfrm>
    </dsp:sp>
    <dsp:sp modelId="{403E0244-56C4-4E0F-9105-C2F8323D69AA}">
      <dsp:nvSpPr>
        <dsp:cNvPr id="0" name=""/>
        <dsp:cNvSpPr/>
      </dsp:nvSpPr>
      <dsp:spPr>
        <a:xfrm rot="21360000">
          <a:off x="4317073" y="1595477"/>
          <a:ext cx="2587961" cy="990878"/>
        </a:xfrm>
        <a:prstGeom prst="roundRect">
          <a:avLst/>
        </a:prstGeom>
        <a:gradFill rotWithShape="0">
          <a:gsLst>
            <a:gs pos="0">
              <a:schemeClr val="accent6">
                <a:shade val="50000"/>
                <a:hueOff val="0"/>
                <a:satOff val="-14970"/>
                <a:lumOff val="19861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0"/>
                <a:satOff val="-14970"/>
                <a:lumOff val="19861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0"/>
                <a:satOff val="-14970"/>
                <a:lumOff val="1986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Не передается право на ПО</a:t>
          </a:r>
          <a:endParaRPr lang="ru-RU" sz="1800" kern="1200" dirty="0"/>
        </a:p>
      </dsp:txBody>
      <dsp:txXfrm>
        <a:off x="4365444" y="1643848"/>
        <a:ext cx="2491219" cy="8941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71479" cy="46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92" tIns="46096" rIns="92192" bIns="46096" numCol="1" anchor="t" anchorCtr="0" compatLnSpc="1">
            <a:prstTxWarp prst="textNoShape">
              <a:avLst/>
            </a:prstTxWarp>
          </a:bodyPr>
          <a:lstStyle>
            <a:lvl1pPr algn="l" defTabSz="922338">
              <a:defRPr sz="1200"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546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916" y="0"/>
            <a:ext cx="2971479" cy="46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92" tIns="46096" rIns="92192" bIns="46096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546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757200"/>
            <a:ext cx="2971479" cy="461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92" tIns="46096" rIns="92192" bIns="46096" numCol="1" anchor="b" anchorCtr="0" compatLnSpc="1">
            <a:prstTxWarp prst="textNoShape">
              <a:avLst/>
            </a:prstTxWarp>
          </a:bodyPr>
          <a:lstStyle>
            <a:lvl1pPr algn="l" defTabSz="922338">
              <a:defRPr sz="1200"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546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916" y="8757200"/>
            <a:ext cx="2971479" cy="461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92" tIns="46096" rIns="92192" bIns="46096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 b="0"/>
            </a:lvl1pPr>
          </a:lstStyle>
          <a:p>
            <a:pPr>
              <a:defRPr/>
            </a:pPr>
            <a:fld id="{8B42F492-D198-4C02-8B08-98BE5D3F7A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780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71479" cy="46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92" tIns="46096" rIns="92192" bIns="46096" numCol="1" anchor="t" anchorCtr="0" compatLnSpc="1">
            <a:prstTxWarp prst="textNoShape">
              <a:avLst/>
            </a:prstTxWarp>
          </a:bodyPr>
          <a:lstStyle>
            <a:lvl1pPr algn="l" defTabSz="922338">
              <a:defRPr sz="1200"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491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916" y="0"/>
            <a:ext cx="2971479" cy="46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92" tIns="46096" rIns="92192" bIns="46096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23950" y="692150"/>
            <a:ext cx="46101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91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7085" y="4380812"/>
            <a:ext cx="5483831" cy="4147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92" tIns="46096" rIns="92192" bIns="460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491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757200"/>
            <a:ext cx="2971479" cy="461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92" tIns="46096" rIns="92192" bIns="46096" numCol="1" anchor="b" anchorCtr="0" compatLnSpc="1">
            <a:prstTxWarp prst="textNoShape">
              <a:avLst/>
            </a:prstTxWarp>
          </a:bodyPr>
          <a:lstStyle>
            <a:lvl1pPr algn="l" defTabSz="922338">
              <a:defRPr sz="1200"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491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916" y="8757200"/>
            <a:ext cx="2971479" cy="461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92" tIns="46096" rIns="92192" bIns="46096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 b="0"/>
            </a:lvl1pPr>
          </a:lstStyle>
          <a:p>
            <a:pPr>
              <a:defRPr/>
            </a:pPr>
            <a:fld id="{D5DB580C-5264-4E4C-AC4F-24349CF9D2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4224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23950" y="692150"/>
            <a:ext cx="4610100" cy="3457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75F77-BD86-475E-98DB-4E418DFBA053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23950" y="692150"/>
            <a:ext cx="4610100" cy="3457575"/>
          </a:xfrm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BE5B8-A58D-42E3-BEA8-FF5194F6BB11}" type="slidenum">
              <a:rPr lang="ru-RU" smtClean="0"/>
              <a:pPr/>
              <a:t>12</a:t>
            </a:fld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23950" y="692150"/>
            <a:ext cx="4610100" cy="3457575"/>
          </a:xfrm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BE5B8-A58D-42E3-BEA8-FF5194F6BB11}" type="slidenum">
              <a:rPr lang="ru-RU" smtClean="0"/>
              <a:pPr/>
              <a:t>13</a:t>
            </a:fld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23950" y="692150"/>
            <a:ext cx="4610100" cy="3457575"/>
          </a:xfrm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BE5B8-A58D-42E3-BEA8-FF5194F6BB11}" type="slidenum">
              <a:rPr lang="ru-RU" smtClean="0"/>
              <a:pPr/>
              <a:t>14</a:t>
            </a:fld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23950" y="692150"/>
            <a:ext cx="4610100" cy="3457575"/>
          </a:xfrm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BE5B8-A58D-42E3-BEA8-FF5194F6BB11}" type="slidenum">
              <a:rPr lang="ru-RU" smtClean="0"/>
              <a:pPr/>
              <a:t>15</a:t>
            </a:fld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23950" y="692150"/>
            <a:ext cx="4610100" cy="3457575"/>
          </a:xfrm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BE5B8-A58D-42E3-BEA8-FF5194F6BB11}" type="slidenum">
              <a:rPr lang="ru-RU" smtClean="0"/>
              <a:pPr/>
              <a:t>16</a:t>
            </a:fld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23950" y="692150"/>
            <a:ext cx="4610100" cy="3457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75F77-BD86-475E-98DB-4E418DFBA053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23950" y="692150"/>
            <a:ext cx="4610100" cy="3457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75F77-BD86-475E-98DB-4E418DFBA053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23950" y="692150"/>
            <a:ext cx="4610100" cy="3457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75F77-BD86-475E-98DB-4E418DFBA053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23950" y="692150"/>
            <a:ext cx="4610100" cy="3457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75F77-BD86-475E-98DB-4E418DFBA053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23950" y="692150"/>
            <a:ext cx="4610100" cy="3457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75F77-BD86-475E-98DB-4E418DFBA053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23950" y="692150"/>
            <a:ext cx="4610100" cy="3457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75F77-BD86-475E-98DB-4E418DFBA053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23950" y="692150"/>
            <a:ext cx="4610100" cy="3457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75F77-BD86-475E-98DB-4E418DFBA053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23950" y="692150"/>
            <a:ext cx="4610100" cy="3457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5060" name="Номер слайда 3"/>
          <p:cNvSpPr txBox="1">
            <a:spLocks noGrp="1"/>
          </p:cNvSpPr>
          <p:nvPr/>
        </p:nvSpPr>
        <p:spPr bwMode="auto">
          <a:xfrm>
            <a:off x="3884613" y="8757590"/>
            <a:ext cx="2971800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91AEBD1-2B90-4643-B01B-377345763C8E}" type="slidenum">
              <a:rPr lang="ru-RU" sz="1200"/>
              <a:pPr algn="r"/>
              <a:t>7</a:t>
            </a:fld>
            <a:endParaRPr lang="ru-RU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23950" y="692150"/>
            <a:ext cx="4610100" cy="3457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75F77-BD86-475E-98DB-4E418DFBA053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23950" y="692150"/>
            <a:ext cx="4610100" cy="3457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75F77-BD86-475E-98DB-4E418DFBA053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23950" y="692150"/>
            <a:ext cx="4610100" cy="3457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5060" name="Номер слайда 3"/>
          <p:cNvSpPr txBox="1">
            <a:spLocks noGrp="1"/>
          </p:cNvSpPr>
          <p:nvPr/>
        </p:nvSpPr>
        <p:spPr bwMode="auto">
          <a:xfrm>
            <a:off x="3884613" y="8757590"/>
            <a:ext cx="2971800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91AEBD1-2B90-4643-B01B-377345763C8E}" type="slidenum">
              <a:rPr lang="ru-RU" sz="1200"/>
              <a:pPr algn="r"/>
              <a:t>10</a:t>
            </a:fld>
            <a:endParaRPr lang="ru-RU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23950" y="692150"/>
            <a:ext cx="4610100" cy="3457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5060" name="Номер слайда 3"/>
          <p:cNvSpPr txBox="1">
            <a:spLocks noGrp="1"/>
          </p:cNvSpPr>
          <p:nvPr/>
        </p:nvSpPr>
        <p:spPr bwMode="auto">
          <a:xfrm>
            <a:off x="3884613" y="8757590"/>
            <a:ext cx="2971800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91AEBD1-2B90-4643-B01B-377345763C8E}" type="slidenum">
              <a:rPr lang="ru-RU" sz="1200"/>
              <a:pPr algn="r"/>
              <a:t>11</a:t>
            </a:fld>
            <a:endParaRPr lang="ru-RU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6EA31-4D96-4820-96B1-29379C8C66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803629-41C9-43ED-9ADC-0CC6E2C4EB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5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5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1060F8-81C9-454A-A85E-6F9C5CDDD3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3CA2B-B230-4D88-A995-37B19B9BEC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41A3C-B9CF-4BF7-84D0-FD70EAD538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AB79A-9076-4FBB-9B5E-E70FB27BEE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7463C-0F2F-4860-9BC3-36EDE1A798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42A7B-91CA-41F6-B6D3-4435EAB169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5B4C4-1AA2-4208-A1B7-E7F6E21B1E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F977D-F3CB-4BE6-9738-60183A96DA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C4D36-D292-4EC3-B574-7009330AD7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58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8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8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31B05C2C-B407-47DC-83A5-C7D2B7B22D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ergey@krista.ru" TargetMode="External"/><Relationship Id="rId2" Type="http://schemas.openxmlformats.org/officeDocument/2006/relationships/hyperlink" Target="http://www.krista.ru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14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minfin.ru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fo.ifinmon.ru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msk.ifinmon.ru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nitoring.admhmao.ru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monitoring.yanao.ru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ias-mo.admsakhalin.ru/" TargetMode="External"/><Relationship Id="rId13" Type="http://schemas.openxmlformats.org/officeDocument/2006/relationships/hyperlink" Target="http://www.kostroma.ifinmon.ru/" TargetMode="External"/><Relationship Id="rId18" Type="http://schemas.openxmlformats.org/officeDocument/2006/relationships/hyperlink" Target="http://www.karelia.ifinmon.ru/" TargetMode="External"/><Relationship Id="rId3" Type="http://schemas.openxmlformats.org/officeDocument/2006/relationships/hyperlink" Target="http://www.iminfin.ru/" TargetMode="External"/><Relationship Id="rId7" Type="http://schemas.openxmlformats.org/officeDocument/2006/relationships/hyperlink" Target="http://monitoring.yanao.ru/" TargetMode="External"/><Relationship Id="rId12" Type="http://schemas.openxmlformats.org/officeDocument/2006/relationships/hyperlink" Target="http://www.omsk.ifinmon.ru/" TargetMode="External"/><Relationship Id="rId17" Type="http://schemas.openxmlformats.org/officeDocument/2006/relationships/hyperlink" Target="http://www.stavropol.ifinmon.ru/" TargetMode="External"/><Relationship Id="rId2" Type="http://schemas.openxmlformats.org/officeDocument/2006/relationships/notesSlide" Target="../notesSlides/notesSlide15.xml"/><Relationship Id="rId16" Type="http://schemas.openxmlformats.org/officeDocument/2006/relationships/hyperlink" Target="http://www.penza.ifinmon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onitoring.admhmao.ru/" TargetMode="External"/><Relationship Id="rId11" Type="http://schemas.openxmlformats.org/officeDocument/2006/relationships/hyperlink" Target="http://www.gubadm.ru:83/site" TargetMode="External"/><Relationship Id="rId5" Type="http://schemas.openxmlformats.org/officeDocument/2006/relationships/hyperlink" Target="http://www.urfo.ifinmon.ru/" TargetMode="External"/><Relationship Id="rId15" Type="http://schemas.openxmlformats.org/officeDocument/2006/relationships/hyperlink" Target="http://www.astrakhan.ifinmon.ru/" TargetMode="External"/><Relationship Id="rId10" Type="http://schemas.openxmlformats.org/officeDocument/2006/relationships/hyperlink" Target="http://www.yar.ifinmon.ru/" TargetMode="External"/><Relationship Id="rId19" Type="http://schemas.openxmlformats.org/officeDocument/2006/relationships/hyperlink" Target="http://www.border.ifinmon.ru/" TargetMode="External"/><Relationship Id="rId4" Type="http://schemas.openxmlformats.org/officeDocument/2006/relationships/hyperlink" Target="http://www.cfo.ifinmon.ru/" TargetMode="External"/><Relationship Id="rId9" Type="http://schemas.openxmlformats.org/officeDocument/2006/relationships/hyperlink" Target="http://imon.mfnso.ru/" TargetMode="External"/><Relationship Id="rId14" Type="http://schemas.openxmlformats.org/officeDocument/2006/relationships/hyperlink" Target="http://www.krasnodar.ifinmon.ru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iminfin.ru/" TargetMode="External"/><Relationship Id="rId4" Type="http://schemas.openxmlformats.org/officeDocument/2006/relationships/hyperlink" Target="http://www.krista.r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5720" y="1357298"/>
            <a:ext cx="8572560" cy="3071813"/>
          </a:xfrm>
        </p:spPr>
        <p:txBody>
          <a:bodyPr/>
          <a:lstStyle/>
          <a:p>
            <a:r>
              <a:rPr lang="ru-RU" sz="3600" b="1" kern="1200" dirty="0" smtClean="0">
                <a:solidFill>
                  <a:srgbClr val="1D487D"/>
                </a:solidFill>
                <a:latin typeface="Arial" charset="0"/>
              </a:rPr>
              <a:t>Аналитические системы для государственного и муниципального управления. </a:t>
            </a:r>
            <a:br>
              <a:rPr lang="ru-RU" sz="3600" b="1" kern="1200" dirty="0" smtClean="0">
                <a:solidFill>
                  <a:srgbClr val="1D487D"/>
                </a:solidFill>
                <a:latin typeface="Arial" charset="0"/>
              </a:rPr>
            </a:br>
            <a:r>
              <a:rPr lang="en-US" sz="3600" b="1" kern="1200" dirty="0" err="1" smtClean="0">
                <a:solidFill>
                  <a:srgbClr val="1D487D"/>
                </a:solidFill>
                <a:latin typeface="Arial" charset="0"/>
              </a:rPr>
              <a:t>i</a:t>
            </a:r>
            <a:r>
              <a:rPr lang="ru-RU" sz="3600" b="1" kern="1200" dirty="0" smtClean="0">
                <a:solidFill>
                  <a:srgbClr val="1D487D"/>
                </a:solidFill>
                <a:latin typeface="Arial" charset="0"/>
              </a:rPr>
              <a:t>Мониторинг. </a:t>
            </a:r>
            <a:br>
              <a:rPr lang="ru-RU" sz="3600" b="1" kern="1200" dirty="0" smtClean="0">
                <a:solidFill>
                  <a:srgbClr val="1D487D"/>
                </a:solidFill>
                <a:latin typeface="Arial" charset="0"/>
              </a:rPr>
            </a:br>
            <a:r>
              <a:rPr lang="ru-RU" sz="3600" b="1" kern="1200" dirty="0" smtClean="0">
                <a:solidFill>
                  <a:srgbClr val="1D487D"/>
                </a:solidFill>
                <a:latin typeface="Arial" charset="0"/>
              </a:rPr>
              <a:t>Облачные технологии анализа данных</a:t>
            </a:r>
            <a:endParaRPr lang="ru-RU" sz="3600" kern="1200" dirty="0" smtClean="0">
              <a:solidFill>
                <a:srgbClr val="1D487D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427038" y="5786492"/>
            <a:ext cx="8280400" cy="42863"/>
          </a:xfrm>
          <a:prstGeom prst="rect">
            <a:avLst/>
          </a:prstGeom>
          <a:solidFill>
            <a:srgbClr val="1D487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0" y="5830970"/>
            <a:ext cx="9144000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b="0" dirty="0">
                <a:solidFill>
                  <a:srgbClr val="1D487D"/>
                </a:solidFill>
                <a:latin typeface="Arial" charset="0"/>
              </a:rPr>
              <a:t>Международный информационный конгресс «Электронное Правительство - новые возможности управления государством» (МИК-2012</a:t>
            </a:r>
            <a:r>
              <a:rPr lang="ru-RU" b="0" dirty="0" smtClean="0">
                <a:solidFill>
                  <a:srgbClr val="1D487D"/>
                </a:solidFill>
                <a:latin typeface="Arial" charset="0"/>
              </a:rPr>
              <a:t>)</a:t>
            </a:r>
            <a:endParaRPr lang="en-US" b="0" dirty="0" smtClean="0">
              <a:solidFill>
                <a:srgbClr val="1D487D"/>
              </a:solidFill>
              <a:latin typeface="Arial" charset="0"/>
            </a:endParaRPr>
          </a:p>
          <a:p>
            <a:pPr>
              <a:defRPr/>
            </a:pPr>
            <a:r>
              <a:rPr lang="en-US" b="0" dirty="0" smtClean="0">
                <a:solidFill>
                  <a:srgbClr val="1D487D"/>
                </a:solidFill>
                <a:latin typeface="Arial" charset="0"/>
              </a:rPr>
              <a:t>6</a:t>
            </a:r>
            <a:r>
              <a:rPr lang="ru-RU" b="0" smtClean="0">
                <a:solidFill>
                  <a:srgbClr val="1D487D"/>
                </a:solidFill>
                <a:latin typeface="Arial" charset="0"/>
              </a:rPr>
              <a:t> июня </a:t>
            </a:r>
            <a:r>
              <a:rPr lang="ru-RU" b="0" dirty="0" smtClean="0">
                <a:solidFill>
                  <a:srgbClr val="1D487D"/>
                </a:solidFill>
                <a:latin typeface="Arial" charset="0"/>
              </a:rPr>
              <a:t>2012г. 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5720" y="4786322"/>
            <a:ext cx="8572528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defRPr/>
            </a:pPr>
            <a:r>
              <a:rPr lang="ru-RU" dirty="0" smtClean="0">
                <a:solidFill>
                  <a:srgbClr val="1D487D"/>
                </a:solidFill>
                <a:latin typeface="Arial" charset="0"/>
              </a:rPr>
              <a:t>Ландо Сергей</a:t>
            </a:r>
          </a:p>
          <a:p>
            <a:pPr algn="l">
              <a:defRPr/>
            </a:pPr>
            <a:r>
              <a:rPr lang="ru-RU" b="0" i="1" dirty="0" smtClean="0">
                <a:solidFill>
                  <a:srgbClr val="1D487D"/>
                </a:solidFill>
                <a:latin typeface="Arial" charset="0"/>
              </a:rPr>
              <a:t>Начальник отдела комплексных продаж</a:t>
            </a:r>
          </a:p>
          <a:p>
            <a:pPr algn="l">
              <a:defRPr/>
            </a:pPr>
            <a:r>
              <a:rPr lang="ru-RU" b="0" dirty="0" smtClean="0">
                <a:solidFill>
                  <a:srgbClr val="1D487D"/>
                </a:solidFill>
                <a:latin typeface="Arial" charset="0"/>
              </a:rPr>
              <a:t>НПО «</a:t>
            </a:r>
            <a:r>
              <a:rPr lang="ru-RU" b="0" dirty="0" err="1" smtClean="0">
                <a:solidFill>
                  <a:srgbClr val="1D487D"/>
                </a:solidFill>
                <a:latin typeface="Arial" charset="0"/>
              </a:rPr>
              <a:t>Криста</a:t>
            </a:r>
            <a:r>
              <a:rPr lang="ru-RU" b="0" dirty="0" smtClean="0">
                <a:solidFill>
                  <a:srgbClr val="1D487D"/>
                </a:solidFill>
                <a:latin typeface="Arial" charset="0"/>
              </a:rPr>
              <a:t>» </a:t>
            </a:r>
            <a:r>
              <a:rPr lang="en-US" b="0" dirty="0" smtClean="0">
                <a:solidFill>
                  <a:srgbClr val="1D487D"/>
                </a:solidFill>
                <a:latin typeface="Arial" charset="0"/>
              </a:rPr>
              <a:t>  </a:t>
            </a:r>
            <a:r>
              <a:rPr lang="en-US" b="0" dirty="0" smtClean="0">
                <a:solidFill>
                  <a:srgbClr val="1D487D"/>
                </a:solidFill>
                <a:latin typeface="Arial" charset="0"/>
                <a:hlinkClick r:id="rId2"/>
              </a:rPr>
              <a:t>www.krista.ru</a:t>
            </a:r>
            <a:r>
              <a:rPr lang="en-US" b="0" dirty="0" smtClean="0">
                <a:solidFill>
                  <a:srgbClr val="1D487D"/>
                </a:solidFill>
                <a:latin typeface="Arial" charset="0"/>
              </a:rPr>
              <a:t>   </a:t>
            </a:r>
            <a:r>
              <a:rPr lang="en-US" b="0" dirty="0" smtClean="0">
                <a:solidFill>
                  <a:srgbClr val="1D487D"/>
                </a:solidFill>
                <a:latin typeface="Arial" charset="0"/>
                <a:hlinkClick r:id="rId3"/>
              </a:rPr>
              <a:t>sergey@krista.ru</a:t>
            </a:r>
            <a:r>
              <a:rPr lang="en-US" b="0" dirty="0" smtClean="0">
                <a:solidFill>
                  <a:srgbClr val="1D487D"/>
                </a:solidFill>
                <a:latin typeface="Arial" charset="0"/>
              </a:rPr>
              <a:t>   </a:t>
            </a:r>
            <a:r>
              <a:rPr lang="ru-RU" b="0" dirty="0" smtClean="0">
                <a:solidFill>
                  <a:srgbClr val="1D487D"/>
                </a:solidFill>
                <a:latin typeface="Arial" charset="0"/>
              </a:rPr>
              <a:t>8-800-200-20-72 </a:t>
            </a:r>
            <a:endParaRPr lang="ru-RU" b="0" dirty="0">
              <a:solidFill>
                <a:srgbClr val="1D487D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хема 9"/>
          <p:cNvGraphicFramePr/>
          <p:nvPr/>
        </p:nvGraphicFramePr>
        <p:xfrm>
          <a:off x="214282" y="142852"/>
          <a:ext cx="8929718" cy="4357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 descr="D:\Go\20120516_Москва\Internet-map.gif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rcRect/>
          <a:stretch>
            <a:fillRect/>
          </a:stretch>
        </p:blipFill>
        <p:spPr bwMode="auto">
          <a:xfrm>
            <a:off x="3500430" y="2821773"/>
            <a:ext cx="5381636" cy="4036227"/>
          </a:xfrm>
          <a:prstGeom prst="rect">
            <a:avLst/>
          </a:prstGeom>
          <a:noFill/>
        </p:spPr>
      </p:pic>
      <p:sp>
        <p:nvSpPr>
          <p:cNvPr id="1027" name="Заголовок 1"/>
          <p:cNvSpPr txBox="1">
            <a:spLocks/>
          </p:cNvSpPr>
          <p:nvPr/>
        </p:nvSpPr>
        <p:spPr bwMode="auto">
          <a:xfrm>
            <a:off x="334967" y="787403"/>
            <a:ext cx="8535987" cy="48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80000"/>
              </a:lnSpc>
            </a:pPr>
            <a:endParaRPr lang="ru-RU" sz="2200" b="1">
              <a:solidFill>
                <a:srgbClr val="1D487D"/>
              </a:solidFill>
            </a:endParaRPr>
          </a:p>
        </p:txBody>
      </p:sp>
      <p:sp>
        <p:nvSpPr>
          <p:cNvPr id="1028" name="Номер слайда 14"/>
          <p:cNvSpPr txBox="1">
            <a:spLocks/>
          </p:cNvSpPr>
          <p:nvPr/>
        </p:nvSpPr>
        <p:spPr bwMode="auto">
          <a:xfrm>
            <a:off x="8169337" y="295275"/>
            <a:ext cx="53022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BDE110AF-233E-45DF-A2B8-9C7D13A64453}" type="slidenum">
              <a:rPr lang="ru-RU" b="1">
                <a:solidFill>
                  <a:schemeClr val="bg1"/>
                </a:solidFill>
              </a:rPr>
              <a:pPr algn="r"/>
              <a:t>10</a:t>
            </a:fld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1029" name="Заголовок 1"/>
          <p:cNvSpPr txBox="1">
            <a:spLocks/>
          </p:cNvSpPr>
          <p:nvPr/>
        </p:nvSpPr>
        <p:spPr bwMode="auto">
          <a:xfrm>
            <a:off x="203200" y="715967"/>
            <a:ext cx="8674100" cy="48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80000"/>
              </a:lnSpc>
            </a:pPr>
            <a:r>
              <a:rPr lang="ru-RU" sz="2200" b="1" dirty="0" err="1" smtClean="0">
                <a:solidFill>
                  <a:srgbClr val="1D487D"/>
                </a:solidFill>
              </a:rPr>
              <a:t>Веб-сервисы</a:t>
            </a:r>
            <a:r>
              <a:rPr lang="ru-RU" sz="2200" b="1" dirty="0" smtClean="0">
                <a:solidFill>
                  <a:srgbClr val="1D487D"/>
                </a:solidFill>
              </a:rPr>
              <a:t> для автоматического обмена информацией (</a:t>
            </a:r>
            <a:r>
              <a:rPr lang="en-US" sz="2200" dirty="0" smtClean="0">
                <a:solidFill>
                  <a:srgbClr val="1D487D"/>
                </a:solidFill>
              </a:rPr>
              <a:t>mash-up</a:t>
            </a:r>
            <a:r>
              <a:rPr lang="ru-RU" sz="2200" dirty="0" smtClean="0">
                <a:solidFill>
                  <a:srgbClr val="1D487D"/>
                </a:solidFill>
              </a:rPr>
              <a:t>, </a:t>
            </a:r>
            <a:r>
              <a:rPr lang="en-US" sz="2200" dirty="0" err="1" smtClean="0">
                <a:solidFill>
                  <a:srgbClr val="1D487D"/>
                </a:solidFill>
              </a:rPr>
              <a:t>OpenGovData</a:t>
            </a:r>
            <a:r>
              <a:rPr lang="ru-RU" sz="2200" dirty="0" smtClean="0">
                <a:solidFill>
                  <a:srgbClr val="1D487D"/>
                </a:solidFill>
              </a:rPr>
              <a:t>, </a:t>
            </a:r>
            <a:r>
              <a:rPr lang="en-US" sz="2200" dirty="0" smtClean="0">
                <a:solidFill>
                  <a:srgbClr val="1D487D"/>
                </a:solidFill>
              </a:rPr>
              <a:t>SOAP XML WSDL</a:t>
            </a:r>
            <a:r>
              <a:rPr lang="ru-RU" sz="2200" b="1" dirty="0" smtClean="0">
                <a:solidFill>
                  <a:srgbClr val="1D487D"/>
                </a:solidFill>
              </a:rPr>
              <a:t>)</a:t>
            </a:r>
            <a:endParaRPr lang="ru-RU" sz="2200" b="1" dirty="0">
              <a:solidFill>
                <a:srgbClr val="1D487D"/>
              </a:solidFill>
            </a:endParaRPr>
          </a:p>
        </p:txBody>
      </p:sp>
      <p:sp>
        <p:nvSpPr>
          <p:cNvPr id="1031" name="Rectangle 8"/>
          <p:cNvSpPr>
            <a:spLocks noChangeArrowheads="1"/>
          </p:cNvSpPr>
          <p:nvPr/>
        </p:nvSpPr>
        <p:spPr bwMode="auto">
          <a:xfrm>
            <a:off x="-52388" y="1576389"/>
            <a:ext cx="184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1" y="0"/>
            <a:ext cx="184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Блок-схема: процесс 11"/>
          <p:cNvSpPr/>
          <p:nvPr/>
        </p:nvSpPr>
        <p:spPr bwMode="auto">
          <a:xfrm>
            <a:off x="214282" y="3571876"/>
            <a:ext cx="3571900" cy="1428760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rgbClr val="002060"/>
              </a:buClr>
              <a:buSzPct val="100000"/>
            </a:pPr>
            <a:r>
              <a:rPr lang="ru-RU" b="0" dirty="0" smtClean="0"/>
              <a:t>Реализованы </a:t>
            </a:r>
            <a:r>
              <a:rPr lang="ru-RU" b="0" dirty="0" err="1" smtClean="0"/>
              <a:t>веб-сервисы</a:t>
            </a:r>
            <a:r>
              <a:rPr lang="ru-RU" b="0" dirty="0" smtClean="0"/>
              <a:t> предоставления информации по запросам других автоматизированных систем и </a:t>
            </a:r>
            <a:r>
              <a:rPr lang="ru-RU" b="0" dirty="0" err="1" smtClean="0"/>
              <a:t>веб-сервисы</a:t>
            </a:r>
            <a:r>
              <a:rPr lang="ru-RU" b="0" dirty="0" smtClean="0"/>
              <a:t> приемки данных</a:t>
            </a:r>
            <a:endParaRPr lang="en-US" b="0" dirty="0" smtClean="0"/>
          </a:p>
        </p:txBody>
      </p:sp>
      <p:pic>
        <p:nvPicPr>
          <p:cNvPr id="3075" name="Picture 3" descr="D:\Go\20110530_Сбербанк\Презентация\Материалы\Basic_set_Png\Basic_set_Png\heart_64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058494" y="1428736"/>
            <a:ext cx="812698" cy="812698"/>
          </a:xfrm>
          <a:prstGeom prst="rect">
            <a:avLst/>
          </a:prstGeom>
          <a:noFill/>
        </p:spPr>
      </p:pic>
      <p:pic>
        <p:nvPicPr>
          <p:cNvPr id="3076" name="Picture 4" descr="D:\Go\20110530_Сбербанк\Презентация\Материалы\Basic_set_Png\Basic_set_Png\gear_64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058494" y="2473426"/>
            <a:ext cx="812698" cy="8126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Заголовок 1"/>
          <p:cNvSpPr txBox="1">
            <a:spLocks/>
          </p:cNvSpPr>
          <p:nvPr/>
        </p:nvSpPr>
        <p:spPr bwMode="auto">
          <a:xfrm>
            <a:off x="334967" y="787403"/>
            <a:ext cx="8535987" cy="48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80000"/>
              </a:lnSpc>
            </a:pPr>
            <a:endParaRPr lang="ru-RU" sz="2200" b="1">
              <a:solidFill>
                <a:srgbClr val="1D487D"/>
              </a:solidFill>
            </a:endParaRPr>
          </a:p>
        </p:txBody>
      </p:sp>
      <p:sp>
        <p:nvSpPr>
          <p:cNvPr id="1028" name="Номер слайда 14"/>
          <p:cNvSpPr txBox="1">
            <a:spLocks/>
          </p:cNvSpPr>
          <p:nvPr/>
        </p:nvSpPr>
        <p:spPr bwMode="auto">
          <a:xfrm>
            <a:off x="8169337" y="295275"/>
            <a:ext cx="53022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BDE110AF-233E-45DF-A2B8-9C7D13A64453}" type="slidenum">
              <a:rPr lang="ru-RU" b="1">
                <a:solidFill>
                  <a:schemeClr val="bg1"/>
                </a:solidFill>
              </a:rPr>
              <a:pPr algn="r"/>
              <a:t>11</a:t>
            </a:fld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1029" name="Заголовок 1"/>
          <p:cNvSpPr txBox="1">
            <a:spLocks/>
          </p:cNvSpPr>
          <p:nvPr/>
        </p:nvSpPr>
        <p:spPr bwMode="auto">
          <a:xfrm>
            <a:off x="203200" y="715967"/>
            <a:ext cx="8674100" cy="48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80000"/>
              </a:lnSpc>
            </a:pPr>
            <a:r>
              <a:rPr lang="ru-RU" sz="2200" dirty="0" smtClean="0">
                <a:solidFill>
                  <a:srgbClr val="1D487D"/>
                </a:solidFill>
              </a:rPr>
              <a:t>Общественный контроль за деятельностью ОИВ и ОМСУ</a:t>
            </a:r>
            <a:endParaRPr lang="ru-RU" sz="2200" b="1" dirty="0">
              <a:solidFill>
                <a:srgbClr val="1D487D"/>
              </a:solidFill>
            </a:endParaRPr>
          </a:p>
        </p:txBody>
      </p:sp>
      <p:sp>
        <p:nvSpPr>
          <p:cNvPr id="1031" name="Rectangle 8"/>
          <p:cNvSpPr>
            <a:spLocks noChangeArrowheads="1"/>
          </p:cNvSpPr>
          <p:nvPr/>
        </p:nvSpPr>
        <p:spPr bwMode="auto">
          <a:xfrm>
            <a:off x="-52388" y="1576389"/>
            <a:ext cx="184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1" y="0"/>
            <a:ext cx="184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Блок-схема: процесс 11"/>
          <p:cNvSpPr/>
          <p:nvPr/>
        </p:nvSpPr>
        <p:spPr bwMode="auto">
          <a:xfrm>
            <a:off x="5214942" y="1571612"/>
            <a:ext cx="3571900" cy="1857388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rgbClr val="002060"/>
              </a:buClr>
              <a:buSzPct val="100000"/>
            </a:pPr>
            <a:r>
              <a:rPr lang="ru-RU" b="0" dirty="0" smtClean="0"/>
              <a:t>Каждый гражданин может отслеживать официальные показатели, контролировать деятельность органов власти и органов местного самоуправления и сообщать о проблемах </a:t>
            </a:r>
            <a:endParaRPr lang="en-US" b="0" dirty="0" smtClean="0"/>
          </a:p>
        </p:txBody>
      </p:sp>
      <p:pic>
        <p:nvPicPr>
          <p:cNvPr id="3074" name="Picture 2" descr="D:\Go\20120516_Москва\IMG_048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936" y="1129498"/>
            <a:ext cx="4242816" cy="5657088"/>
          </a:xfrm>
          <a:prstGeom prst="rect">
            <a:avLst/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 txBox="1">
            <a:spLocks/>
          </p:cNvSpPr>
          <p:nvPr/>
        </p:nvSpPr>
        <p:spPr bwMode="auto">
          <a:xfrm>
            <a:off x="0" y="728651"/>
            <a:ext cx="9144000" cy="48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80000"/>
              </a:lnSpc>
            </a:pPr>
            <a:r>
              <a:rPr lang="ru-RU" sz="2200" dirty="0" smtClean="0">
                <a:solidFill>
                  <a:srgbClr val="1D487D"/>
                </a:solidFill>
              </a:rPr>
              <a:t>Открытый информационный ресурс сравнительного анализа бюджетов субъектов РФ по официальной информации Минфина России и Казначейства России </a:t>
            </a:r>
            <a:r>
              <a:rPr lang="en-US" sz="2200" dirty="0" smtClean="0">
                <a:solidFill>
                  <a:srgbClr val="1D487D"/>
                </a:solidFill>
                <a:hlinkClick r:id="rId3"/>
              </a:rPr>
              <a:t>www.iminfin.ru</a:t>
            </a:r>
            <a:r>
              <a:rPr lang="en-US" sz="2200" dirty="0" smtClean="0">
                <a:solidFill>
                  <a:srgbClr val="1D487D"/>
                </a:solidFill>
              </a:rPr>
              <a:t> </a:t>
            </a:r>
            <a:endParaRPr lang="ru-RU" sz="2200" dirty="0">
              <a:solidFill>
                <a:srgbClr val="1D487D"/>
              </a:solidFill>
            </a:endParaRPr>
          </a:p>
        </p:txBody>
      </p:sp>
      <p:sp>
        <p:nvSpPr>
          <p:cNvPr id="2051" name="Номер слайда 14"/>
          <p:cNvSpPr txBox="1">
            <a:spLocks/>
          </p:cNvSpPr>
          <p:nvPr/>
        </p:nvSpPr>
        <p:spPr bwMode="auto">
          <a:xfrm>
            <a:off x="8143915" y="295275"/>
            <a:ext cx="55562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77B5050E-B22F-41AF-A5B4-8760EC7F10A8}" type="slidenum">
              <a:rPr lang="ru-RU">
                <a:solidFill>
                  <a:schemeClr val="bg1"/>
                </a:solidFill>
              </a:rPr>
              <a:pPr algn="r"/>
              <a:t>12</a:t>
            </a:fld>
            <a:endParaRPr lang="ru-RU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 r="1483" b="7203"/>
          <a:stretch>
            <a:fillRect/>
          </a:stretch>
        </p:blipFill>
        <p:spPr bwMode="auto">
          <a:xfrm>
            <a:off x="71406" y="1643050"/>
            <a:ext cx="8858280" cy="5214950"/>
          </a:xfrm>
          <a:prstGeom prst="rect">
            <a:avLst/>
          </a:prstGeom>
          <a:noFill/>
          <a:ln w="9525">
            <a:solidFill>
              <a:schemeClr val="tx2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4099" name="Picture 3" descr="Z:\Презентации_доклады_буклеты\Буклет_2012_АЦР\СкриныiPad\ПаспортМинфин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1620000"/>
            <a:ext cx="3950208" cy="5266944"/>
          </a:xfrm>
          <a:prstGeom prst="rect">
            <a:avLst/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 txBox="1">
            <a:spLocks/>
          </p:cNvSpPr>
          <p:nvPr/>
        </p:nvSpPr>
        <p:spPr bwMode="auto">
          <a:xfrm>
            <a:off x="0" y="728651"/>
            <a:ext cx="9144000" cy="48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80000"/>
              </a:lnSpc>
            </a:pPr>
            <a:r>
              <a:rPr lang="ru-RU" sz="2200" dirty="0" smtClean="0">
                <a:solidFill>
                  <a:srgbClr val="1D487D"/>
                </a:solidFill>
              </a:rPr>
              <a:t>Паспорт Центрального федерального округа </a:t>
            </a:r>
          </a:p>
          <a:p>
            <a:pPr algn="ctr" eaLnBrk="0" hangingPunct="0">
              <a:lnSpc>
                <a:spcPct val="80000"/>
              </a:lnSpc>
            </a:pPr>
            <a:r>
              <a:rPr lang="ru-RU" sz="2200" dirty="0" smtClean="0">
                <a:solidFill>
                  <a:srgbClr val="1D487D"/>
                </a:solidFill>
              </a:rPr>
              <a:t>(Аппарат Полпредства ЦФО) </a:t>
            </a:r>
            <a:r>
              <a:rPr lang="en-US" sz="2200" dirty="0" smtClean="0">
                <a:solidFill>
                  <a:srgbClr val="1D487D"/>
                </a:solidFill>
                <a:hlinkClick r:id="rId3"/>
              </a:rPr>
              <a:t>www.cfo.ifinmon.ru</a:t>
            </a:r>
            <a:r>
              <a:rPr lang="en-US" sz="2200" dirty="0" smtClean="0">
                <a:solidFill>
                  <a:srgbClr val="1D487D"/>
                </a:solidFill>
              </a:rPr>
              <a:t> </a:t>
            </a:r>
            <a:endParaRPr lang="ru-RU" sz="2200" dirty="0">
              <a:solidFill>
                <a:srgbClr val="1D487D"/>
              </a:solidFill>
            </a:endParaRPr>
          </a:p>
        </p:txBody>
      </p:sp>
      <p:sp>
        <p:nvSpPr>
          <p:cNvPr id="2051" name="Номер слайда 14"/>
          <p:cNvSpPr txBox="1">
            <a:spLocks/>
          </p:cNvSpPr>
          <p:nvPr/>
        </p:nvSpPr>
        <p:spPr bwMode="auto">
          <a:xfrm>
            <a:off x="8143915" y="295275"/>
            <a:ext cx="55562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77B5050E-B22F-41AF-A5B4-8760EC7F10A8}" type="slidenum">
              <a:rPr lang="ru-RU">
                <a:solidFill>
                  <a:schemeClr val="bg1"/>
                </a:solidFill>
              </a:rPr>
              <a:pPr algn="r"/>
              <a:t>13</a:t>
            </a:fld>
            <a:endParaRPr lang="ru-RU">
              <a:solidFill>
                <a:schemeClr val="bg1"/>
              </a:solidFill>
            </a:endParaRPr>
          </a:p>
        </p:txBody>
      </p:sp>
      <p:pic>
        <p:nvPicPr>
          <p:cNvPr id="6" name="Picture 2" descr="Z:\Презентации_доклады_буклеты\Буклет_2012_АЦР\СкриныПК\ЦФО.bmp"/>
          <p:cNvPicPr>
            <a:picLocks noChangeAspect="1" noChangeArrowheads="1"/>
          </p:cNvPicPr>
          <p:nvPr/>
        </p:nvPicPr>
        <p:blipFill>
          <a:blip r:embed="rId4"/>
          <a:srcRect t="4817" r="1584" b="28275"/>
          <a:stretch>
            <a:fillRect/>
          </a:stretch>
        </p:blipFill>
        <p:spPr bwMode="auto">
          <a:xfrm>
            <a:off x="71406" y="1357298"/>
            <a:ext cx="6400860" cy="5500702"/>
          </a:xfrm>
          <a:prstGeom prst="rect">
            <a:avLst/>
          </a:prstGeom>
          <a:noFill/>
          <a:ln>
            <a:solidFill>
              <a:schemeClr val="tx2">
                <a:lumMod val="65000"/>
                <a:lumOff val="35000"/>
              </a:schemeClr>
            </a:solidFill>
          </a:ln>
        </p:spPr>
      </p:pic>
      <p:pic>
        <p:nvPicPr>
          <p:cNvPr id="5122" name="Picture 2" descr="D:\Go\20120516_Москва\IMG_048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1519642"/>
            <a:ext cx="3950208" cy="5266944"/>
          </a:xfrm>
          <a:prstGeom prst="rect">
            <a:avLst/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 txBox="1">
            <a:spLocks/>
          </p:cNvSpPr>
          <p:nvPr/>
        </p:nvSpPr>
        <p:spPr bwMode="auto">
          <a:xfrm>
            <a:off x="0" y="728651"/>
            <a:ext cx="9144000" cy="48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80000"/>
              </a:lnSpc>
            </a:pPr>
            <a:r>
              <a:rPr lang="ru-RU" sz="2200" dirty="0" smtClean="0">
                <a:solidFill>
                  <a:srgbClr val="1D487D"/>
                </a:solidFill>
              </a:rPr>
              <a:t>Омская область</a:t>
            </a:r>
          </a:p>
          <a:p>
            <a:pPr eaLnBrk="0" hangingPunct="0">
              <a:lnSpc>
                <a:spcPct val="80000"/>
              </a:lnSpc>
            </a:pPr>
            <a:r>
              <a:rPr lang="ru-RU" sz="2200" dirty="0" smtClean="0">
                <a:solidFill>
                  <a:srgbClr val="1D487D"/>
                </a:solidFill>
              </a:rPr>
              <a:t>ПК «Аналитический центр руководителя» </a:t>
            </a:r>
            <a:r>
              <a:rPr lang="ru-RU" sz="2200" dirty="0" err="1" smtClean="0">
                <a:solidFill>
                  <a:srgbClr val="1D487D"/>
                </a:solidFill>
                <a:hlinkClick r:id="rId3"/>
              </a:rPr>
              <a:t>www</a:t>
            </a:r>
            <a:r>
              <a:rPr lang="ru-RU" sz="2200" dirty="0" smtClean="0">
                <a:solidFill>
                  <a:srgbClr val="1D487D"/>
                </a:solidFill>
                <a:hlinkClick r:id="rId3"/>
              </a:rPr>
              <a:t>.</a:t>
            </a:r>
            <a:r>
              <a:rPr lang="en-US" sz="2200" dirty="0" err="1" smtClean="0">
                <a:solidFill>
                  <a:srgbClr val="1D487D"/>
                </a:solidFill>
                <a:hlinkClick r:id="rId3"/>
              </a:rPr>
              <a:t>omsk</a:t>
            </a:r>
            <a:r>
              <a:rPr lang="ru-RU" sz="2200" dirty="0" smtClean="0">
                <a:solidFill>
                  <a:srgbClr val="1D487D"/>
                </a:solidFill>
                <a:hlinkClick r:id="rId3"/>
              </a:rPr>
              <a:t>.</a:t>
            </a:r>
            <a:r>
              <a:rPr lang="en-US" sz="2200" dirty="0" err="1" smtClean="0">
                <a:solidFill>
                  <a:srgbClr val="1D487D"/>
                </a:solidFill>
                <a:hlinkClick r:id="rId3"/>
              </a:rPr>
              <a:t>ifinmon</a:t>
            </a:r>
            <a:r>
              <a:rPr lang="ru-RU" sz="2200" dirty="0" smtClean="0">
                <a:solidFill>
                  <a:srgbClr val="1D487D"/>
                </a:solidFill>
                <a:hlinkClick r:id="rId3"/>
              </a:rPr>
              <a:t>.ru</a:t>
            </a:r>
            <a:r>
              <a:rPr lang="ru-RU" sz="2200" dirty="0" smtClean="0">
                <a:solidFill>
                  <a:srgbClr val="1D487D"/>
                </a:solidFill>
              </a:rPr>
              <a:t> </a:t>
            </a:r>
          </a:p>
        </p:txBody>
      </p:sp>
      <p:sp>
        <p:nvSpPr>
          <p:cNvPr id="2051" name="Номер слайда 14"/>
          <p:cNvSpPr txBox="1">
            <a:spLocks/>
          </p:cNvSpPr>
          <p:nvPr/>
        </p:nvSpPr>
        <p:spPr bwMode="auto">
          <a:xfrm>
            <a:off x="8143915" y="295275"/>
            <a:ext cx="55562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77B5050E-B22F-41AF-A5B4-8760EC7F10A8}" type="slidenum">
              <a:rPr lang="ru-RU">
                <a:solidFill>
                  <a:schemeClr val="bg1"/>
                </a:solidFill>
              </a:rPr>
              <a:pPr algn="r"/>
              <a:t>14</a:t>
            </a:fld>
            <a:endParaRPr lang="ru-RU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t="8008" r="1562" b="4101"/>
          <a:stretch>
            <a:fillRect/>
          </a:stretch>
        </p:blipFill>
        <p:spPr bwMode="auto">
          <a:xfrm>
            <a:off x="138081" y="1500174"/>
            <a:ext cx="8416683" cy="5169186"/>
          </a:xfrm>
          <a:prstGeom prst="rect">
            <a:avLst/>
          </a:prstGeom>
          <a:noFill/>
          <a:ln>
            <a:solidFill>
              <a:schemeClr val="tx2">
                <a:lumMod val="65000"/>
                <a:lumOff val="35000"/>
              </a:schemeClr>
            </a:solidFill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96608" y="1628800"/>
            <a:ext cx="3839888" cy="5119851"/>
          </a:xfrm>
          <a:prstGeom prst="rect">
            <a:avLst/>
          </a:prstGeom>
          <a:noFill/>
          <a:ln>
            <a:solidFill>
              <a:schemeClr val="tx2">
                <a:lumMod val="65000"/>
                <a:lumOff val="3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 txBox="1">
            <a:spLocks/>
          </p:cNvSpPr>
          <p:nvPr/>
        </p:nvSpPr>
        <p:spPr bwMode="auto">
          <a:xfrm>
            <a:off x="0" y="728651"/>
            <a:ext cx="9144000" cy="48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80000"/>
              </a:lnSpc>
            </a:pPr>
            <a:r>
              <a:rPr lang="ru-RU" sz="2200" dirty="0" smtClean="0">
                <a:solidFill>
                  <a:srgbClr val="1D487D"/>
                </a:solidFill>
              </a:rPr>
              <a:t>Ханты-Мансийский автономный округ </a:t>
            </a:r>
          </a:p>
          <a:p>
            <a:pPr eaLnBrk="0" hangingPunct="0">
              <a:lnSpc>
                <a:spcPct val="80000"/>
              </a:lnSpc>
            </a:pPr>
            <a:r>
              <a:rPr lang="ru-RU" sz="2200" dirty="0" smtClean="0">
                <a:solidFill>
                  <a:srgbClr val="1D487D"/>
                </a:solidFill>
              </a:rPr>
              <a:t>АИС «Мониторинг ЮГРА» </a:t>
            </a:r>
            <a:r>
              <a:rPr lang="ru-RU" sz="2200" dirty="0" err="1" smtClean="0">
                <a:solidFill>
                  <a:srgbClr val="1D487D"/>
                </a:solidFill>
                <a:hlinkClick r:id="rId3"/>
              </a:rPr>
              <a:t>www.monitoring.admhmao.ru</a:t>
            </a:r>
            <a:r>
              <a:rPr lang="ru-RU" sz="2200" dirty="0" smtClean="0">
                <a:solidFill>
                  <a:srgbClr val="1D487D"/>
                </a:solidFill>
              </a:rPr>
              <a:t> </a:t>
            </a:r>
          </a:p>
        </p:txBody>
      </p:sp>
      <p:sp>
        <p:nvSpPr>
          <p:cNvPr id="2051" name="Номер слайда 14"/>
          <p:cNvSpPr txBox="1">
            <a:spLocks/>
          </p:cNvSpPr>
          <p:nvPr/>
        </p:nvSpPr>
        <p:spPr bwMode="auto">
          <a:xfrm>
            <a:off x="8143915" y="295275"/>
            <a:ext cx="55562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77B5050E-B22F-41AF-A5B4-8760EC7F10A8}" type="slidenum">
              <a:rPr lang="ru-RU">
                <a:solidFill>
                  <a:schemeClr val="bg1"/>
                </a:solidFill>
              </a:rPr>
              <a:pPr algn="r"/>
              <a:t>15</a:t>
            </a:fld>
            <a:endParaRPr lang="ru-RU">
              <a:solidFill>
                <a:schemeClr val="bg1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 r="1453"/>
          <a:stretch>
            <a:fillRect/>
          </a:stretch>
        </p:blipFill>
        <p:spPr bwMode="auto">
          <a:xfrm>
            <a:off x="142876" y="1388094"/>
            <a:ext cx="8286776" cy="5255616"/>
          </a:xfrm>
          <a:prstGeom prst="rect">
            <a:avLst/>
          </a:prstGeom>
          <a:noFill/>
          <a:ln w="9525">
            <a:solidFill>
              <a:schemeClr val="tx2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5124" name="Picture 4" descr="Z:\Презентации_доклады_буклеты\Буклет_2012_АЦР\СкриныiPad\Пожары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0948" y="1448204"/>
            <a:ext cx="3950208" cy="5266944"/>
          </a:xfrm>
          <a:prstGeom prst="rect">
            <a:avLst/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 txBox="1">
            <a:spLocks/>
          </p:cNvSpPr>
          <p:nvPr/>
        </p:nvSpPr>
        <p:spPr bwMode="auto">
          <a:xfrm>
            <a:off x="0" y="728651"/>
            <a:ext cx="9144000" cy="48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80000"/>
              </a:lnSpc>
            </a:pPr>
            <a:r>
              <a:rPr lang="ru-RU" sz="2200" dirty="0" smtClean="0">
                <a:solidFill>
                  <a:srgbClr val="1D487D"/>
                </a:solidFill>
              </a:rPr>
              <a:t>Ямало-Ненецкий автономный округ </a:t>
            </a:r>
            <a:r>
              <a:rPr lang="ru-RU" sz="2200" dirty="0" smtClean="0">
                <a:solidFill>
                  <a:srgbClr val="1D487D"/>
                </a:solidFill>
                <a:hlinkClick r:id="rId3"/>
              </a:rPr>
              <a:t>http://monitoring.yanao.ru</a:t>
            </a:r>
            <a:r>
              <a:rPr lang="ru-RU" sz="2200" dirty="0" smtClean="0">
                <a:solidFill>
                  <a:srgbClr val="1D487D"/>
                </a:solidFill>
              </a:rPr>
              <a:t> </a:t>
            </a:r>
          </a:p>
        </p:txBody>
      </p:sp>
      <p:sp>
        <p:nvSpPr>
          <p:cNvPr id="2051" name="Номер слайда 14"/>
          <p:cNvSpPr txBox="1">
            <a:spLocks/>
          </p:cNvSpPr>
          <p:nvPr/>
        </p:nvSpPr>
        <p:spPr bwMode="auto">
          <a:xfrm>
            <a:off x="8143915" y="295275"/>
            <a:ext cx="55562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77B5050E-B22F-41AF-A5B4-8760EC7F10A8}" type="slidenum">
              <a:rPr lang="ru-RU">
                <a:solidFill>
                  <a:schemeClr val="bg1"/>
                </a:solidFill>
              </a:rPr>
              <a:pPr algn="r"/>
              <a:t>16</a:t>
            </a:fld>
            <a:endParaRPr lang="ru-RU">
              <a:solidFill>
                <a:schemeClr val="bg1"/>
              </a:solidFill>
            </a:endParaRPr>
          </a:p>
        </p:txBody>
      </p:sp>
      <p:pic>
        <p:nvPicPr>
          <p:cNvPr id="82946" name="Picture 2" descr="Z:\Презентации_доклады_буклеты\Буклет_2012_АЦР\СкриныПК\01.bmp"/>
          <p:cNvPicPr>
            <a:picLocks noChangeAspect="1" noChangeArrowheads="1"/>
          </p:cNvPicPr>
          <p:nvPr/>
        </p:nvPicPr>
        <p:blipFill>
          <a:blip r:embed="rId4"/>
          <a:srcRect l="2373" b="14203"/>
          <a:stretch>
            <a:fillRect/>
          </a:stretch>
        </p:blipFill>
        <p:spPr bwMode="auto">
          <a:xfrm>
            <a:off x="142844" y="1176367"/>
            <a:ext cx="5876924" cy="5610219"/>
          </a:xfrm>
          <a:prstGeom prst="rect">
            <a:avLst/>
          </a:prstGeom>
          <a:noFill/>
          <a:ln>
            <a:solidFill>
              <a:schemeClr val="tx2">
                <a:lumMod val="65000"/>
                <a:lumOff val="35000"/>
              </a:schemeClr>
            </a:solidFill>
          </a:ln>
        </p:spPr>
      </p:pic>
      <p:pic>
        <p:nvPicPr>
          <p:cNvPr id="82947" name="Picture 3" descr="Z:\Презентации_доклады_буклеты\Буклет_2012_АЦР\СкриныiPad\Политики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0948" y="1428736"/>
            <a:ext cx="3950208" cy="5266944"/>
          </a:xfrm>
          <a:prstGeom prst="rect">
            <a:avLst/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Заголовок 1"/>
          <p:cNvSpPr txBox="1">
            <a:spLocks/>
          </p:cNvSpPr>
          <p:nvPr/>
        </p:nvSpPr>
        <p:spPr bwMode="auto">
          <a:xfrm>
            <a:off x="1" y="714359"/>
            <a:ext cx="9144000" cy="48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80000"/>
              </a:lnSpc>
            </a:pPr>
            <a:r>
              <a:rPr lang="ru-RU" sz="2200" dirty="0" smtClean="0">
                <a:solidFill>
                  <a:srgbClr val="1D487D"/>
                </a:solidFill>
              </a:rPr>
              <a:t>Система введена в эксплуатацию более чем в </a:t>
            </a:r>
            <a:r>
              <a:rPr lang="en-US" sz="2200" dirty="0" smtClean="0">
                <a:solidFill>
                  <a:srgbClr val="1D487D"/>
                </a:solidFill>
              </a:rPr>
              <a:t>3</a:t>
            </a:r>
            <a:r>
              <a:rPr lang="ru-RU" sz="2200" dirty="0" smtClean="0">
                <a:solidFill>
                  <a:srgbClr val="1D487D"/>
                </a:solidFill>
              </a:rPr>
              <a:t>0 </a:t>
            </a:r>
          </a:p>
          <a:p>
            <a:pPr algn="ctr" eaLnBrk="0" hangingPunct="0">
              <a:lnSpc>
                <a:spcPct val="80000"/>
              </a:lnSpc>
            </a:pPr>
            <a:r>
              <a:rPr lang="ru-RU" sz="2200" dirty="0" smtClean="0">
                <a:solidFill>
                  <a:srgbClr val="1D487D"/>
                </a:solidFill>
              </a:rPr>
              <a:t>федеральных органах власти и регионах РФ</a:t>
            </a:r>
            <a:endParaRPr lang="ru-RU" sz="2200" b="1" dirty="0">
              <a:solidFill>
                <a:srgbClr val="1D487D"/>
              </a:solidFill>
            </a:endParaRPr>
          </a:p>
        </p:txBody>
      </p:sp>
      <p:sp>
        <p:nvSpPr>
          <p:cNvPr id="15" name="Номер слайда 14"/>
          <p:cNvSpPr txBox="1">
            <a:spLocks/>
          </p:cNvSpPr>
          <p:nvPr/>
        </p:nvSpPr>
        <p:spPr bwMode="auto">
          <a:xfrm>
            <a:off x="8071104" y="295529"/>
            <a:ext cx="627888" cy="375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60E11B-E1E6-41DC-A815-B7EC991AC44F}" type="slidenum">
              <a:rPr kumimoji="0" lang="ru-RU" sz="18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1" y="0"/>
            <a:ext cx="184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1" y="0"/>
            <a:ext cx="184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214282" y="1357096"/>
            <a:ext cx="8786874" cy="607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60000"/>
              </a:lnSpc>
              <a:spcBef>
                <a:spcPct val="20000"/>
              </a:spcBef>
              <a:spcAft>
                <a:spcPts val="400"/>
              </a:spcAft>
              <a:buClr>
                <a:srgbClr val="1D487D"/>
              </a:buClr>
              <a:buSzPct val="100000"/>
            </a:pPr>
            <a:r>
              <a:rPr lang="ru-RU" b="0" dirty="0" smtClean="0"/>
              <a:t>Открытый информационный ресурс бюджетов субъектов РФ </a:t>
            </a:r>
            <a:r>
              <a:rPr lang="ru-RU" b="0" dirty="0" err="1" smtClean="0">
                <a:hlinkClick r:id="rId3"/>
              </a:rPr>
              <a:t>www.iminfin.ru</a:t>
            </a:r>
            <a:endParaRPr lang="ru-RU" b="0" dirty="0" smtClean="0"/>
          </a:p>
          <a:p>
            <a:pPr marL="342900" indent="-342900" algn="l">
              <a:lnSpc>
                <a:spcPct val="60000"/>
              </a:lnSpc>
              <a:spcBef>
                <a:spcPct val="20000"/>
              </a:spcBef>
              <a:spcAft>
                <a:spcPts val="400"/>
              </a:spcAft>
              <a:buClr>
                <a:srgbClr val="1D487D"/>
              </a:buClr>
              <a:buSzPct val="100000"/>
            </a:pPr>
            <a:r>
              <a:rPr lang="ru-RU" b="0" dirty="0" smtClean="0"/>
              <a:t>Паспорт Центрального федерального округа </a:t>
            </a:r>
            <a:r>
              <a:rPr lang="en-US" b="0" dirty="0" smtClean="0">
                <a:hlinkClick r:id="rId4"/>
              </a:rPr>
              <a:t>www.cfo.ifinmon.ru</a:t>
            </a:r>
            <a:r>
              <a:rPr lang="ru-RU" b="0" dirty="0" smtClean="0"/>
              <a:t>  </a:t>
            </a:r>
          </a:p>
          <a:p>
            <a:pPr marL="342900" indent="-342900" algn="l">
              <a:lnSpc>
                <a:spcPct val="60000"/>
              </a:lnSpc>
              <a:spcBef>
                <a:spcPct val="20000"/>
              </a:spcBef>
              <a:spcAft>
                <a:spcPts val="400"/>
              </a:spcAft>
              <a:buClr>
                <a:srgbClr val="1D487D"/>
              </a:buClr>
              <a:buSzPct val="100000"/>
            </a:pPr>
            <a:r>
              <a:rPr lang="ru-RU" b="0" dirty="0" smtClean="0"/>
              <a:t>Финансовый паспорт Уральского федерального округа </a:t>
            </a:r>
            <a:r>
              <a:rPr lang="ru-RU" b="0" dirty="0" smtClean="0">
                <a:hlinkClick r:id="rId5"/>
              </a:rPr>
              <a:t>www.urfo.ifinmon.ru</a:t>
            </a:r>
            <a:r>
              <a:rPr lang="ru-RU" b="0" dirty="0" smtClean="0"/>
              <a:t> </a:t>
            </a:r>
          </a:p>
          <a:p>
            <a:pPr marL="342900" indent="-342900" algn="l">
              <a:lnSpc>
                <a:spcPct val="60000"/>
              </a:lnSpc>
              <a:spcBef>
                <a:spcPct val="20000"/>
              </a:spcBef>
              <a:spcAft>
                <a:spcPts val="400"/>
              </a:spcAft>
              <a:buClr>
                <a:srgbClr val="1D487D"/>
              </a:buClr>
              <a:buSzPct val="100000"/>
            </a:pPr>
            <a:r>
              <a:rPr lang="ru-RU" b="0" dirty="0" smtClean="0"/>
              <a:t>ХМАО АИС «Мониторинг ЮГРА» </a:t>
            </a:r>
            <a:r>
              <a:rPr lang="en-US" b="0" dirty="0" smtClean="0">
                <a:hlinkClick r:id="rId6"/>
              </a:rPr>
              <a:t>www.monitoring.admhmao.ru</a:t>
            </a:r>
            <a:r>
              <a:rPr lang="ru-RU" b="0" dirty="0" smtClean="0"/>
              <a:t> </a:t>
            </a:r>
          </a:p>
          <a:p>
            <a:pPr marL="342900" indent="-342900" algn="l">
              <a:lnSpc>
                <a:spcPct val="60000"/>
              </a:lnSpc>
              <a:spcBef>
                <a:spcPct val="20000"/>
              </a:spcBef>
              <a:spcAft>
                <a:spcPts val="400"/>
              </a:spcAft>
              <a:buClr>
                <a:srgbClr val="1D487D"/>
              </a:buClr>
              <a:buSzPct val="100000"/>
            </a:pPr>
            <a:r>
              <a:rPr lang="ru-RU" b="0" dirty="0" smtClean="0"/>
              <a:t>Ямало-Ненецкий автономный округ </a:t>
            </a:r>
            <a:r>
              <a:rPr lang="ru-RU" b="0" dirty="0" smtClean="0">
                <a:hlinkClick r:id="rId7"/>
              </a:rPr>
              <a:t>http://monitoring.yanao.ru</a:t>
            </a:r>
            <a:r>
              <a:rPr lang="ru-RU" b="0" dirty="0" smtClean="0"/>
              <a:t> </a:t>
            </a:r>
          </a:p>
          <a:p>
            <a:pPr marL="342900" indent="-342900" algn="l">
              <a:lnSpc>
                <a:spcPct val="60000"/>
              </a:lnSpc>
              <a:spcBef>
                <a:spcPct val="20000"/>
              </a:spcBef>
              <a:spcAft>
                <a:spcPts val="400"/>
              </a:spcAft>
              <a:buClr>
                <a:srgbClr val="1D487D"/>
              </a:buClr>
              <a:buSzPct val="100000"/>
            </a:pPr>
            <a:r>
              <a:rPr lang="ru-RU" b="0" dirty="0" smtClean="0"/>
              <a:t>Электронный паспорт МО Сахалинской области </a:t>
            </a:r>
            <a:r>
              <a:rPr lang="ru-RU" b="0" dirty="0" smtClean="0">
                <a:hlinkClick r:id="rId8"/>
              </a:rPr>
              <a:t>https://ias-mo.admsakhalin.ru</a:t>
            </a:r>
            <a:r>
              <a:rPr lang="ru-RU" b="0" dirty="0" smtClean="0"/>
              <a:t> </a:t>
            </a:r>
          </a:p>
          <a:p>
            <a:pPr marL="342900" indent="-342900" algn="l">
              <a:lnSpc>
                <a:spcPct val="60000"/>
              </a:lnSpc>
              <a:spcBef>
                <a:spcPct val="20000"/>
              </a:spcBef>
              <a:spcAft>
                <a:spcPts val="400"/>
              </a:spcAft>
              <a:buClr>
                <a:srgbClr val="1D487D"/>
              </a:buClr>
              <a:buSzPct val="100000"/>
            </a:pPr>
            <a:r>
              <a:rPr lang="ru-RU" b="0" dirty="0" err="1" smtClean="0"/>
              <a:t>МФиНП</a:t>
            </a:r>
            <a:r>
              <a:rPr lang="ru-RU" b="0" dirty="0" smtClean="0"/>
              <a:t> Новосибирской области </a:t>
            </a:r>
            <a:r>
              <a:rPr lang="ru-RU" b="0" dirty="0" smtClean="0">
                <a:hlinkClick r:id="rId9"/>
              </a:rPr>
              <a:t>http://imon.mfnso.ru</a:t>
            </a:r>
            <a:r>
              <a:rPr lang="ru-RU" b="0" dirty="0" smtClean="0"/>
              <a:t> </a:t>
            </a:r>
          </a:p>
          <a:p>
            <a:pPr marL="342900" indent="-342900" algn="l">
              <a:lnSpc>
                <a:spcPct val="60000"/>
              </a:lnSpc>
              <a:spcBef>
                <a:spcPct val="20000"/>
              </a:spcBef>
              <a:spcAft>
                <a:spcPts val="400"/>
              </a:spcAft>
              <a:buClr>
                <a:srgbClr val="1D487D"/>
              </a:buClr>
              <a:buSzPct val="100000"/>
            </a:pPr>
            <a:r>
              <a:rPr lang="ru-RU" b="0" dirty="0" smtClean="0"/>
              <a:t>Департамент финансов Ярославской области </a:t>
            </a:r>
            <a:r>
              <a:rPr lang="ru-RU" b="0" dirty="0" err="1" smtClean="0">
                <a:hlinkClick r:id="rId10"/>
              </a:rPr>
              <a:t>www.yar.ifinmon.ru</a:t>
            </a:r>
            <a:r>
              <a:rPr lang="ru-RU" b="0" dirty="0" smtClean="0"/>
              <a:t> </a:t>
            </a:r>
          </a:p>
          <a:p>
            <a:pPr marL="342900" indent="-342900" algn="l">
              <a:lnSpc>
                <a:spcPct val="60000"/>
              </a:lnSpc>
              <a:spcBef>
                <a:spcPct val="20000"/>
              </a:spcBef>
              <a:spcAft>
                <a:spcPts val="400"/>
              </a:spcAft>
              <a:buClr>
                <a:srgbClr val="1D487D"/>
              </a:buClr>
              <a:buSzPct val="100000"/>
            </a:pPr>
            <a:r>
              <a:rPr lang="ru-RU" b="0" dirty="0" smtClean="0"/>
              <a:t>Администрация </a:t>
            </a:r>
            <a:r>
              <a:rPr lang="ru-RU" b="0" dirty="0" err="1" smtClean="0"/>
              <a:t>г.Губкинский</a:t>
            </a:r>
            <a:r>
              <a:rPr lang="ru-RU" b="0" dirty="0" smtClean="0"/>
              <a:t> (ЯНАО) </a:t>
            </a:r>
            <a:r>
              <a:rPr lang="ru-RU" b="0" dirty="0" smtClean="0">
                <a:hlinkClick r:id="rId11"/>
              </a:rPr>
              <a:t>www.gubadm.ru:83/</a:t>
            </a:r>
            <a:r>
              <a:rPr lang="ru-RU" b="0" dirty="0" err="1" smtClean="0">
                <a:hlinkClick r:id="rId11"/>
              </a:rPr>
              <a:t>site</a:t>
            </a:r>
            <a:r>
              <a:rPr lang="ru-RU" b="0" dirty="0" smtClean="0"/>
              <a:t> </a:t>
            </a:r>
          </a:p>
          <a:p>
            <a:pPr marL="342900" indent="-342900" algn="l">
              <a:lnSpc>
                <a:spcPct val="60000"/>
              </a:lnSpc>
              <a:spcBef>
                <a:spcPct val="20000"/>
              </a:spcBef>
              <a:spcAft>
                <a:spcPts val="400"/>
              </a:spcAft>
              <a:buClr>
                <a:srgbClr val="1D487D"/>
              </a:buClr>
              <a:buSzPct val="100000"/>
            </a:pPr>
            <a:r>
              <a:rPr lang="ru-RU" b="0" dirty="0" smtClean="0"/>
              <a:t>Министерство финансов Омской области </a:t>
            </a:r>
            <a:r>
              <a:rPr lang="ru-RU" b="0" dirty="0" err="1" smtClean="0">
                <a:hlinkClick r:id="rId12"/>
              </a:rPr>
              <a:t>www.omsk.ifinmon.ru</a:t>
            </a:r>
            <a:r>
              <a:rPr lang="ru-RU" b="0" dirty="0" smtClean="0"/>
              <a:t> </a:t>
            </a:r>
          </a:p>
          <a:p>
            <a:pPr marL="342900" indent="-342900" algn="l">
              <a:lnSpc>
                <a:spcPct val="60000"/>
              </a:lnSpc>
              <a:spcBef>
                <a:spcPct val="20000"/>
              </a:spcBef>
              <a:spcAft>
                <a:spcPts val="400"/>
              </a:spcAft>
              <a:buClr>
                <a:srgbClr val="1D487D"/>
              </a:buClr>
              <a:buSzPct val="100000"/>
            </a:pPr>
            <a:r>
              <a:rPr lang="ru-RU" b="0" dirty="0" err="1" smtClean="0"/>
              <a:t>Депфин</a:t>
            </a:r>
            <a:r>
              <a:rPr lang="ru-RU" b="0" dirty="0" smtClean="0"/>
              <a:t> администрации Костромской области </a:t>
            </a:r>
            <a:r>
              <a:rPr lang="ru-RU" b="0" dirty="0" err="1" smtClean="0">
                <a:hlinkClick r:id="rId13"/>
              </a:rPr>
              <a:t>www.kostroma.ifinmon.ru</a:t>
            </a:r>
            <a:r>
              <a:rPr lang="ru-RU" b="0" dirty="0" smtClean="0"/>
              <a:t> </a:t>
            </a:r>
          </a:p>
          <a:p>
            <a:pPr marL="342900" indent="-342900" algn="l">
              <a:lnSpc>
                <a:spcPct val="60000"/>
              </a:lnSpc>
              <a:spcBef>
                <a:spcPct val="20000"/>
              </a:spcBef>
              <a:spcAft>
                <a:spcPts val="400"/>
              </a:spcAft>
              <a:buClr>
                <a:srgbClr val="1D487D"/>
              </a:buClr>
              <a:buSzPct val="100000"/>
            </a:pPr>
            <a:r>
              <a:rPr lang="ru-RU" b="0" dirty="0" smtClean="0"/>
              <a:t>ДФБК Краснодарского края </a:t>
            </a:r>
            <a:r>
              <a:rPr lang="ru-RU" b="0" dirty="0" err="1" smtClean="0">
                <a:hlinkClick r:id="rId14"/>
              </a:rPr>
              <a:t>www.krasnodar.ifinmon.ru</a:t>
            </a:r>
            <a:r>
              <a:rPr lang="ru-RU" b="0" dirty="0" smtClean="0"/>
              <a:t> </a:t>
            </a:r>
          </a:p>
          <a:p>
            <a:pPr marL="342900" indent="-342900" algn="l">
              <a:lnSpc>
                <a:spcPct val="60000"/>
              </a:lnSpc>
              <a:spcBef>
                <a:spcPct val="20000"/>
              </a:spcBef>
              <a:spcAft>
                <a:spcPts val="400"/>
              </a:spcAft>
              <a:buClr>
                <a:srgbClr val="1D487D"/>
              </a:buClr>
              <a:buSzPct val="100000"/>
            </a:pPr>
            <a:r>
              <a:rPr lang="ru-RU" b="0" dirty="0" smtClean="0"/>
              <a:t>Министерство финансов Астраханской области </a:t>
            </a:r>
            <a:r>
              <a:rPr lang="ru-RU" b="0" dirty="0" err="1" smtClean="0">
                <a:hlinkClick r:id="rId15"/>
              </a:rPr>
              <a:t>www.astrakhan.ifinmon.ru</a:t>
            </a:r>
            <a:r>
              <a:rPr lang="ru-RU" b="0" dirty="0" smtClean="0"/>
              <a:t> </a:t>
            </a:r>
          </a:p>
          <a:p>
            <a:pPr marL="342900" indent="-342900" algn="l">
              <a:lnSpc>
                <a:spcPct val="60000"/>
              </a:lnSpc>
              <a:spcBef>
                <a:spcPct val="20000"/>
              </a:spcBef>
              <a:spcAft>
                <a:spcPts val="400"/>
              </a:spcAft>
              <a:buClr>
                <a:srgbClr val="1D487D"/>
              </a:buClr>
              <a:buSzPct val="100000"/>
            </a:pPr>
            <a:r>
              <a:rPr lang="ru-RU" b="0" dirty="0" smtClean="0"/>
              <a:t>Министерство управления финансами Самарской области</a:t>
            </a:r>
          </a:p>
          <a:p>
            <a:pPr marL="342900" indent="-342900" algn="l">
              <a:lnSpc>
                <a:spcPct val="60000"/>
              </a:lnSpc>
              <a:spcBef>
                <a:spcPct val="20000"/>
              </a:spcBef>
              <a:spcAft>
                <a:spcPts val="400"/>
              </a:spcAft>
              <a:buClr>
                <a:srgbClr val="1D487D"/>
              </a:buClr>
              <a:buSzPct val="100000"/>
            </a:pPr>
            <a:r>
              <a:rPr lang="ru-RU" b="0" dirty="0" smtClean="0"/>
              <a:t>Министерство финансов Пензенской области </a:t>
            </a:r>
            <a:r>
              <a:rPr lang="ru-RU" b="0" dirty="0" err="1" smtClean="0">
                <a:hlinkClick r:id="rId16"/>
              </a:rPr>
              <a:t>www.penza.ifinmon.ru</a:t>
            </a:r>
            <a:r>
              <a:rPr lang="ru-RU" b="0" dirty="0" smtClean="0"/>
              <a:t> </a:t>
            </a:r>
          </a:p>
          <a:p>
            <a:pPr marL="342900" indent="-342900" algn="l">
              <a:lnSpc>
                <a:spcPct val="60000"/>
              </a:lnSpc>
              <a:spcBef>
                <a:spcPct val="20000"/>
              </a:spcBef>
              <a:spcAft>
                <a:spcPts val="400"/>
              </a:spcAft>
              <a:buClr>
                <a:srgbClr val="1D487D"/>
              </a:buClr>
              <a:buSzPct val="100000"/>
            </a:pPr>
            <a:r>
              <a:rPr lang="ru-RU" b="0" dirty="0" smtClean="0"/>
              <a:t>Минфин Ставропольского края </a:t>
            </a:r>
            <a:r>
              <a:rPr lang="ru-RU" b="0" dirty="0" err="1" smtClean="0">
                <a:hlinkClick r:id="rId17"/>
              </a:rPr>
              <a:t>www.stavropol.ifinmon.ru</a:t>
            </a:r>
            <a:r>
              <a:rPr lang="ru-RU" b="0" dirty="0" smtClean="0"/>
              <a:t> </a:t>
            </a:r>
          </a:p>
          <a:p>
            <a:pPr marL="342900" indent="-342900" algn="l">
              <a:lnSpc>
                <a:spcPct val="60000"/>
              </a:lnSpc>
              <a:spcBef>
                <a:spcPct val="20000"/>
              </a:spcBef>
              <a:spcAft>
                <a:spcPts val="400"/>
              </a:spcAft>
              <a:buClr>
                <a:srgbClr val="1D487D"/>
              </a:buClr>
              <a:buSzPct val="100000"/>
            </a:pPr>
            <a:r>
              <a:rPr lang="ru-RU" b="0" dirty="0" smtClean="0"/>
              <a:t>Минфин Республики Карелия </a:t>
            </a:r>
            <a:r>
              <a:rPr lang="ru-RU" b="0" dirty="0" err="1" smtClean="0">
                <a:hlinkClick r:id="rId18"/>
              </a:rPr>
              <a:t>www.karelia.ifinmon.ru</a:t>
            </a:r>
            <a:r>
              <a:rPr lang="ru-RU" b="0" dirty="0" smtClean="0"/>
              <a:t> и другие регионы</a:t>
            </a:r>
          </a:p>
          <a:p>
            <a:pPr marL="342900" indent="-342900" algn="l">
              <a:lnSpc>
                <a:spcPct val="60000"/>
              </a:lnSpc>
              <a:spcBef>
                <a:spcPct val="20000"/>
              </a:spcBef>
              <a:spcAft>
                <a:spcPts val="400"/>
              </a:spcAft>
              <a:buClr>
                <a:srgbClr val="1D487D"/>
              </a:buClr>
              <a:buSzPct val="100000"/>
            </a:pPr>
            <a:endParaRPr lang="ru-RU" sz="600" b="0" dirty="0" smtClean="0"/>
          </a:p>
          <a:p>
            <a:pPr marL="342900" indent="-342900" algn="l">
              <a:lnSpc>
                <a:spcPct val="60000"/>
              </a:lnSpc>
              <a:spcBef>
                <a:spcPct val="20000"/>
              </a:spcBef>
              <a:spcAft>
                <a:spcPts val="400"/>
              </a:spcAft>
              <a:buClr>
                <a:srgbClr val="1D487D"/>
              </a:buClr>
              <a:buSzPct val="100000"/>
            </a:pPr>
            <a:r>
              <a:rPr lang="ru-RU" b="0" dirty="0" smtClean="0"/>
              <a:t>Санитарно-карантинный контроль </a:t>
            </a:r>
            <a:r>
              <a:rPr lang="ru-RU" b="0" dirty="0" err="1" smtClean="0"/>
              <a:t>Роспотребнадзора</a:t>
            </a:r>
            <a:r>
              <a:rPr lang="ru-RU" b="0" dirty="0" smtClean="0"/>
              <a:t> </a:t>
            </a:r>
            <a:r>
              <a:rPr lang="ru-RU" b="0" dirty="0" err="1" smtClean="0">
                <a:hlinkClick r:id="rId19"/>
              </a:rPr>
              <a:t>www.border.ifinmon.ru</a:t>
            </a:r>
            <a:r>
              <a:rPr lang="ru-RU" b="0" dirty="0" smtClean="0"/>
              <a:t>  </a:t>
            </a:r>
          </a:p>
          <a:p>
            <a:pPr marL="342900" indent="-342900" algn="l">
              <a:lnSpc>
                <a:spcPct val="60000"/>
              </a:lnSpc>
              <a:spcBef>
                <a:spcPct val="20000"/>
              </a:spcBef>
              <a:spcAft>
                <a:spcPts val="400"/>
              </a:spcAft>
              <a:buClr>
                <a:srgbClr val="1D487D"/>
              </a:buClr>
              <a:buSzPct val="100000"/>
            </a:pPr>
            <a:r>
              <a:rPr lang="ru-RU" b="0" dirty="0" smtClean="0"/>
              <a:t>Министерство спорта, туризма и молодежной политики РФ</a:t>
            </a:r>
          </a:p>
          <a:p>
            <a:pPr marL="342900" indent="-342900" algn="l">
              <a:lnSpc>
                <a:spcPct val="60000"/>
              </a:lnSpc>
              <a:spcBef>
                <a:spcPct val="20000"/>
              </a:spcBef>
              <a:spcAft>
                <a:spcPts val="400"/>
              </a:spcAft>
              <a:buClr>
                <a:srgbClr val="1D487D"/>
              </a:buClr>
              <a:buSzPct val="100000"/>
            </a:pPr>
            <a:r>
              <a:rPr lang="ru-RU" b="0" dirty="0" smtClean="0"/>
              <a:t>ФБУЗ «ФЦ гигиены и эпидемиологии </a:t>
            </a:r>
            <a:r>
              <a:rPr lang="ru-RU" b="0" dirty="0" err="1" smtClean="0"/>
              <a:t>Роспотребнадзора</a:t>
            </a:r>
            <a:r>
              <a:rPr lang="ru-RU" b="0" dirty="0" smtClean="0"/>
              <a:t>» и другие ОИВ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spcAft>
                <a:spcPts val="400"/>
              </a:spcAft>
              <a:buClr>
                <a:srgbClr val="1D487D"/>
              </a:buClr>
              <a:buSzPct val="100000"/>
            </a:pPr>
            <a:endParaRPr lang="ru-RU" b="0" dirty="0" smtClean="0"/>
          </a:p>
        </p:txBody>
      </p:sp>
      <p:sp>
        <p:nvSpPr>
          <p:cNvPr id="51202" name="AutoShape 2" descr="data:image/jpeg;base64,/9j/4AAQSkZJRgABAQAAAQABAAD/2wCEAAkGBhQSERQUExQWFRUWGB8aGRgXGRwYGBkaHBgcHBwbHB0YHSceGRokHBgcHy8gJCcpLCwsGB8xNTAqNSYrLCkBCQoKDgwOGg8PGi4kHiQ0MCw0LCwuLywsLCwsLywpMS0sLCwsKSw0LCwsLC8sLyosLCwqKS8sLCwsLCwpLCwsLP/AABEIAN4AwAMBIgACEQEDEQH/xAAcAAACAgMBAQAAAAAAAAAAAAAFBgAHAgMECAH/xABNEAACAQIDBAYFBwcLAwQDAAABAgMEEQASIQUGMUEHEyJRYXEygZGhsRRCUmJygrIXIyQzkqLBFTRDU1RzdKPC0dJjk/BEs+HiJWSD/8QAGwEAAQUBAQAAAAAAAAAAAAAABAACAwUGAQf/xAA6EQABAwIDBAgFAgUFAQAAAAABAAIDBBESITEFQVGREyJhcaGx0fAGMoHB4RTxFSMzQnIkNFKCwmL/2gAMAwEAAhEDEQA/ALxxMTEwklMTExMJJTExMTCSUxMA6rfWkjqUpmlHWs2WwBIVjwDEaKT3HGe+dPJJQVSQ36xoXCgcScp0HieA88JcDgdCuKTpL2cshjNXHcGxPaKA8PTAye/CxtXpmCysKanWaFTbrGl6vPbQmMBGGW/BiRfy1xX27lFDUTxRSTNBFIto3QLbrDbIjZgQqkXFuZ0uMbpqFtn1qJVwLMIjmMZF0mjIK9ZGDoSOOU8CLHvwwXIBV5+igjkcxxLnAXA0xdxz8s+1WmnS5Q/J+tLMJL2+T2vPmte2UG2X698vjhYq+mOqZrxU0KL3SOzsfPIAqnwGbzxx7U6O2kaObZeSWmqPRu1hBfU6nUxDXs8VOlsce+Ow6GiamgVWqJ0dZKtwSGeH50ZANhm4qg4BeOty7C6+tlDC2ky6rnuP9uluWp+3BOOwemCJ2CVcfyYnQSBs8N/FrBo/vC3jjVtvpkRZClJCJ1GhlaTq42I45LIxcfWsB3XwD270dGQRz7KyzU89rRlrCPN84Fv6P6S8VN7dwG73bMpKGBaRQktXdZJ6gjWIDUKv0bjQJyXU6kXVnZ3KTY6V729GHG/9ulv+3D2SFYWzOliheEPNIKeS+VoWJZwbXuAgJdCDcMBbyNxhj2JvFT1iF6eVZQpsbcVPcwNivrGKQk3XMdC1ZUyNAz2FLCqrnlY6guGF8p42FrDUnlg30QwudoSMt8iwWkI4ZmdTGp8bK5HhfvxzMWumy0kPRySRPJDTbMZG/A3zt3K5cTExMOVYpiYmJhJKYmJiYSSmJiYmEkpiYmJhJKYxdwASSAALknQAd5xyba2otNTyzv6Malrd9uA9ZsPXioK7f+pqKN4ZmXNLIQSoy5YVUFxpyLEIDx0fDS4BDzVDIh1uF0wVXTIBLMscIZAp6liSC73sCVtohNzxBst/JCp97Zo5J5xKWnmXIZPogkEleQJsFUcALnuwIGoLcC9wv1UGhPs0xpyeGg4A/ib/AGxFiJVK6rkeczp7/Csbosp6P5SM7NLVEFk7JMSadqzH05NdW4ch3m4Meed198ZKK5ip4mkbQySLMXI7hlGUL5YYB0y1n9RB+zUf7Ye0gBaOko5eiBsM89R9ze62dKW5AgZ6uJf0eU/n0A0jcn9aPqMfS7m7XM2+bB2hHtOEbPrXtUJc0tRxY2HA34uAO0vz1F+IuNE/TFVPH2oqRo3FjfrWVg2lrX1ve1ueEmEEX9JLNmjyLLeOxuoVmGa6ngTrYDjhB4BuFfR08j4xFPZrhm11xy1vbgdycN295Jdi1bU9WMsTN+cXioJ0E8X0kb5wGunC4N8d8N1ZYKjrIQ1TDVvmide2xkk1yM3MHir8Mo8MEabpSieKNa6gaolQWMgiVlb6wEgupNhcDS+CVP0zwRqESgqEVdAqqigDwANhiUhpFkEypmhm6Vgs7Q8D2/tvzXNUbXGwqEUwkV62cmQgn83DmFi1j80W0Hz2ue/AzdXdlEiO0tpE9Sp6xEfV53JuJHB1YsbZE56HQWwRqulGikcvJsuR3PFmiiZjbhcnXCxvZvhJtCYO6vHDH+qiKsbG1i72Wxc8B3DzOE5wAv79+SVO18riy4bi1cTu4fjf3LHaO0KnalatlvLJdYYyexDHxJYjuGrtzNgOQxde6u7MdDTrDHqfSdz6Ujn0nPnawHIADlikN1t75aBnKRQPJKbZ5BKrZBqsa6AADVjbidTwFmA9NFZcr1NMSLXAEzWvwvlBtiIOGp1RFXDK8BsTbRtyGYzPE56lXPiqd8aKt2dVvXQSs8UjXYEllX6si/1fIMOF7acx/wCWat/qIP2aj/jgbtiSWtgfabERPG/UugzqCLDKYy4ubh7Mp0OuOkg6Kirad8ceI+BH2KZKrpffrIJI41MJW00Z1kD37QU/Z7S8mF+BBs9U++FK8sMSygtOnWR9xXkL8mNjpx7Jx5yW/I8fRPrvbw1x0iYgo1yova40MbXvp3WbtDzOG4yqdte9pzzXp7EwhbM6UYko4pKkMZc/VSBBezAXL2uOyV7WniANMPUMwdQykFWAII4EEXB9mJAbq3ZI14u0rPExMTHVIpiYmAO/W0mg2fUSIcrhLKRxBYhbjx1wk1xwgkoB0vbSy00UP9bJdvsRjM3vyj14qGAkxkk2LnKPAXLMficZVNY5RlLsyxBguYk2LsAbX78t8fHFiqckUX8zqRgdxuszVT9M+40y8M/MhSW1r8ByHcBwH8bczjdsSUCZneMSLFG0pQmx7NgCe85iBa2l8cc7knTj7lHefHG3YSACuIuf0Rhc/wB7H/tiGUXYRxsOZsidmQ45QTuz0vzTf+UCT+z/AOd/9MZRdIRzDrIciXGZhJmyj6VsouBz8MK+Ji7d8L7OIIDCP+x9U9vxBVggkjkmSDcqQVSyB4zAJeuBBOexYuFtly+kfSvwxsl6QTmYJDnUMQG622YA2vbKdDbTXCyszhOrWWQRn+jDELbu7wPAG2MALcMCQfDYe8mtIeBkLXH1Pb4I+r+I3Pa3oLg9ttBoB6pn/KC/9n/zv/pjGTpFZbXp+JA/Wjifu4W8c9bwX7a/HE83w1s5kbnBhyB/uPqgmberC4Akck3flCf+z/5o/wCOJ+UJ/wCz/wCaP+OFfExm/wCG0v8Aw8Xeqb/HqziOSaqpm2pT9gCOWGUHK7Er6BHELzVzY24jGNPU/wAlxBGtLPM5cqjZVVQoW9yL2AVRe2pJtwwsxSsjZo3aNrWzIbEjuPIjzxi1yxZiWZuLMSWPrPww0UI/pk/y9cOd+699L58dysj8Rn9PhAOP6Yb6X46bk0flCf8As/8Amj/jjq2dvXHVM8NTFkh6tnkYvmGRCpbgoIsDmBHdhNxvox/Of8HUfhXCfQU8YxsbYjfc+qhotr1NTMIpCC03vl2FYbybKjpqloklWZCFZXBuGVhdbkaZra5hoccix3BB4NoT4/NPnyODE9JRjZFJJGsnyks0b81LrZpFa5sF7QKZeR88BKeUEWPDhrxHgf4HFq4WVVWw9FIWj9ltlnIQE8DYMProSL+eUuPvHF1dF20utoFQm7QMYj5DVf3WGKTPaEiHjbMPEjn6xb34P7rb5y0SSdUqs0wjIz3KgrmVjYEXJuBxx1psV2in6N/W0z9R91fmJgdu7tcVVLDOBbrEDW7jwI9oOCOJ1owbi4UwldI20I5tlytFIki50BKMGFxItxcc8NG2/wCbTf3T/gOKK2LtJF2ZXQs6qzGB0UmxY37WUc7BRf1Ya47kLUyWGDiCgpA7d+BlF/Ia4yZ7AsdCdT4f+DTHydASV/6pJ8gv/wAjGJUuwABJJAVQLkk6Cw5seXdgdZgDFZNPRvs2lnq0Se8jG7JEBdOyM2aVvnHuQXHf3YFyr+e2we7rR7at/wDji1+j7cVaKPrJADUOO0eUa/QX+J5nwxW+yKFZ6va8JbKZHcL32FRPc+IDFL+fjhlU4RRY3aAtP0uFs9mQlrHNtYkfcaoNiY+LfUMLMpKsO5gbEe3Hy/bUHMIye2yAM4H1VYgE+Z9Rxu8YLcYzGuSxIidj6M5HTPJZYmLCo+j+irKQyUM8pkGgaRye2B6EsZAC+NgCL3HjXLOQpOU5uGXnmvly+ebTEMNSyW9srcURPRSQ4d9+C79ibIkq6gQRGNWKlg0jEAgcQAASzC97d2OXeDZjU08kDPnMcyDMFy3uqtwue/vxnmlgl4GOoge9j82ReXipHtVvHDlvLuZPtJ4q2j6vLULG7q7ZSjKtjwBzCwAPO6nvwJUyOBNz1XA270ZBAHxFob12nNLsW6U38n/LhLGYxnLK90YBXKgKRcOTYAAgG5tgQpuBpbw7sNW+79QlNs1GzJTIHkPDPK5JGncNWt9de7CsY3ARyhEUmYI/JmTLnt4DNx52buxnpGi/VCjrImh2GNvyi5KmJhm3D3OFfLIZGZYYrBshys7sL5c3zQFsTbXtDxxx750NHBIUoZJZHU2dGOeIEHUCVjmDDmBnHLTDRESLqIULzF0pIA7UFx17JS8ko76Wce1Bjkwb3WogRPUOcsccboCeBJW8hPgoAHnfuwDVPDInE+yURseNz6ttt1ye61kz9FWxYqvZUsUy5ladj3FT1cdmU8mHfhQ3t3OloJe1242Nkltow+g/0X+PLD30FX/k578euN/+3Hjh6Wt05SzVkbMUKBZVHzQODW5r3jkdfKwcMlc7TiEhe62dz5qulIBVu42PkdDfyxrVLdWO6Qr+9cYkJto2oOl/4H+Bx9hU2UHiJh+HEKy2nvv9VeHRdJfZkP1S6+yRsNmKWk3kmpNkUggcxvLLMxYAE5UYm2o5llxb2yakyQRO3pPGrHzZQT7zghp3LU08gLQzeAEo9Le1poKSPqXydZJkcjiRkY215HLY4pGRfR+x8MWn0xbzDSk6sm2SXrL2sbkWy21Fri9+JxWLJoPAMMRvOaq6595ciujLd3bje3wF/wCGHHojhgkrWZ7mRFJiGXs9zvf6ViAB3E+GElFORVHpN/4T7MOvRXtynp6go6P1kxWOJwAVC3563BZhcm3d44a3VDUYAmF/e5XVjzrJW9RtGSbklZMG/u3mZW9lw33ceisebNuRZpq1e+oqB7ZXGOztD2YToclvtkx9JI9v/wAnncW8UZ3wourqyw4TJm+8pyt7ihwHwb3lqetgoJT6Txlj96JGPvwExd/D0jn0DA7Vt28iQsNttgbVuLd4B5pr6Lq5k2iIwezNGwccrpZlPmLkeTYB7TkMO0JXQI3VVbvle+UkSFhfKb6MQfVg/wBFVLm2gWtpHAxv4uyqPcG9mA9Hs0120pIhJ1YlnqCGyh/RZyuhI0IXvGCXFonkJ0tn4KVgeaaIN+a+V/qmjZVVTbZnyVUHVVCpdZIZGAkQEAqdAbjMCAb8TYjArbXSPNCywbPEcNNC4iQlesZwpILdo6LcG3M8b64Yt0dj0dFVtGa1JqtlMaqAECcyAAWHWGw0LXsNBxxUzRFEjRhZkcIw7mUlWHncHAoax+PDewFwCiJpJYo2k2xE2JH1VmU70O0aeaurImSamFp1idlWQKLobX1DA2FzfiCdMLe8u971kUcK08MEcTBowpZmQAEZRYBRdSQRbn4YIbgdQsW0XqmCUzpHCxPNj1hstgSXAdbWBPaGNO2NyI46J6uCuE8alQto11u6rZmDnWx17IPgMVpxECyT+mkha5lhcZopu5WNBsCtljOVzK4DDiCSkYI8QNR5DCIiAAAaAaDDzuxD12w9oxDiryEDyjSUfDCMrXAPfriKX5R74IGvv0UVtLfYLGaTKpbuBPsGGLeRPk9DTUg9KU/nPEL25Pa5VfI4XpFvlB4F0B8i6g+7BvfiXNWqvJIR7XkYn3IuKqoGOaJu7N3IC3iVoPhWAPc4neQPoMzzT50MfzOf/Ev+FMProCCCAQdCDqCMIXQx/Mp/8S/4Uw/4uG6BFVf9eT/I+ZVE7/bpfIqjsD8xNcx/VPFo/VxXw8jhbQESJzBNz5qD/A+7D30zbL/SIZg4OderC5hdWU5hYXvlYGx00IHeMIDy3jzDiPjwPxxA4ZrIVkYbKQN/3WLbQkeNI3cskSMUU/Nz2zAeBIBxfPR/vMlZTDIrJ1OWMhra2RbEW5HFAqujfZUe3FwdDVTEKeWMSKZWkZyl+0FAVAbd3Z9/jh7DmjaGQ9KQuDpp2V2qea3pBoWPj6af68VrEtx/5zBU+8YubpAr4KlZKAMflOTrYxbQsnaCX+kyg6YpvrLKWHdcev8A+cNfqoNoNtJdu/zWcQuWPD5g8Ba7H2YaejLZnW7QjYjSNWlPhpkjH718K8EOir4WPr7T+6w9eHLonpXk2g8qkiNIzmtexzaIp9hb1Y43VDUYxTge/e9XNjzhtQ2qKs//ALM//utj0fjzVvAD1taF9JqidR5tMyj3kYfLovRdiuwTPcdzSfJEtpm1Ps1O6mzH1rEB/HHBglvPYVRQejDFHGPYW+BGBUzkKSBc8h3nkPWbDF5sNuChYTvu7mSVgtrnHWOaN1h4BWb0V04hpKqrbgzG393Ap/1F8VhRyyKI3SRkexuy6N21IcA/NJzHUa4uPb9H8h2FJCOKU4jJ72eyMfWzk+vFS0dK0s0cEeXrJDlXMQqjvJJ5AchqeAw+lc15kkfoiKwPYIootfxZFtxdjNPXQqgskLCaQ8lCm6jzZvcGPLFgbydGtHVyifrXhaRhmMbJlkbgDZwRnPC449xwub6UabPo4qGFiWnJkqJODSKtgQbcFZiqheGVSO+/FsOpybOpl4L/ACtEqjkBmViB3DNc4gnLpR0wyGg7kVTMZH/pzmbYj3pm303Njj2YIaRbmmcTFAczvowctzZyrFvG1hyxVYkbKwjcqkmUuBqsgUhluO8WFm44MPtp6Xac9UCcyVMnWd7xCQhlPfZACO4qMG+kfc9KU/KoSogkbtJcDIzfOjHzkY6lRqL3GnCsdc5t1CHqAZryQ5ObdpHEIh0OzjrKyI8GWN7d/po3wX24RK3Z5p5pYD/QyMn3QewfWhU4Zei2qybSVf6yF1/ZKuPwn2439K+y+qrllHCePX7cRAPtRk9hww9ZnvdkopG9LQtd/wAf2SRVtZGI4gZv2df4YMb3m9cxHBoYyPK8mBbrcEd4t7cd22TmShm+nTmM/aiIP8X9mK6UfzWH/IcwD/5V58IygSlp4g8wR6KyOhj+ZT/4l/wph/wgdDH8yn/xL/hTD/izboETVf15P8j5lef9/dl9VtGovoGcPfwkAIPqcH24CuuuumcG/g40P++HHpUnLbSyMoC9Uqg82DXN/U1xhOqL5T9Idr7y6N7QQfbiB2qxtULTke/d1qK2Hs/dX/fD30MbLJqpJeUUVvvSH/ipwkOAwHcfhxPwxc3RPsrqqHrGFmncyfd9FPcL/ex1mZRGz2l8t+GaR+kfaKLtQS08l5UC5hZgVliOgNwLgrYacdcJs9TmEjEAXbNlX0QGbNYX5DUerBffjaMM9fNLBmsSCbi12XssR4EAHAiZBkb/AM0vcfE447VMqX3kI3XW927JJ0LaeWbtN7FsPVi6ei3Y/UUCORZ5z1p8jog8soHtxTNLSGeWKIcZGVfIytqfUvwx6ShhCKFUWVQAAOQAsB7MPjG9FbLi1eVnjzwlP1m0ynfXSsfKOV3+KjHofFD7BT/8pXSHhC1Q3redh+GN/biCufggc4cPHd4rWbPdhc/tbbmR9kLrp+snnf6UrexTkH4cdGwIA9ZSIeDTx3+62f8A04F0d+rW/EgE+Z1PvOC+7MmWvo2PATqP2gV+LY2DY+hpRGNzbcgsKH9LW4zvd91Z3S3IRs4j6UsQ/wAwH+GKeeMMLEAjuOLl6VafNs2Q/QeNz5LIt/ccU5iDZtujI7UTta4kaexfZZ5HYGSRpMqBEzm5VQWNs3FhdueuCm3ZjT7K2Yeb1T1XjZG09zLgbBRtM6Qx+nKwRfAtxbyUXY/Zwb6VsgqYaZP1dNFHEB3Zjc/uKmFV2Fo27rnwKdRPcGvnfnoPfguXfOkybQq15M+ceKyIG+JOBcs8kmQzSNKyKEUt81VAACjgo05anib4Y956cy0ez64fOiFPN4OlwrHzYOvrXC1jOy3aSBvQ1dijlcAcnZ96N7jS5dp0h73ZfbE+Hnpkp701O/NJwPU8bgj229mEvo/ps+06b6mdz4ARkfFhh46YpLUUS/SqEt6ldvgMPZ8nNWFKP9E6/Aqp8d0na2aDzp6r92TT4S44cE9jw9ZT7Qi5tCrr9oK9vei4ranJgdwIPjbyJTfh+Ux1WXDxGf2VhdDH8zn/AMS/4Uw/4r7oUkzUMp76hz7UjOLBxZt0C0NUbzvI4nzVedMWww8CVIHaiOVyP6tza/3WsfWcVYXuAx5+l5jsv7jf1Y9E7Z2aKinlhbhIhXyuND6jY+rHnKK65lcWIPaHcQcjjEUg3rM7Uis4PG9YwZcqK7ZVLBWYC5C5u01udlubYsDcPaUlTtcyIWWBY2yx3OVYhZIltwvwb24rqOK6L6x7Tb4XwydG0LPtSEqbBSxPdkVCvvLAY43VQ0j7SBo4r50i7E+TV8mUdlz1yeTHtj1Nf24AMvYYDhbTy4jFw9L+zUajWckB4XGW/wA4OQrJ69D93FRRKOHLiPI8sceLFcro+jk8UT3W2rDBXwyzEiNWJuBexyZVJA5C99MWp0fb7ybQaoDoqiMqUy3vkcvYNcntAJxFuPDFFZdNeSn42xZ/Q5tGGN5omcCWVlCrzIjS58vTNu+x7sOYdyJoZC1wj3Zq2MUXs9LDbkn/AFp0v9kSH4yHF6YpKnX9G2x41NX/AB/2wJtI/wAkDiW+YWmpfn+hSxGLADwxl1jKQ6+kjK6/aRgy+8Y+KdMfcegkAixXnzXFrsQ1Cv8Ap54a+kBHaiqIyCOdmFiD3MNR4EYo7b+wJaGQxzA5b9iWxySLyNxoHtxXjfvFjgtuLvZJRzrH6UE0iqyfQd2Ch19ZGYc+PHjdpxQYn0UhGoK0xbFXxA+wVWvRpuoYs1dUrkspESvoVT58jA+iSBYA8Fv36VvtzaJqJXnP9NPnAPJSbIPUgXF579UNRPRSQ0oUvJZWzNktGfTsbHUjs/exV03RdtFgPzUQswP64cvu4UcrXiR7z1iLBMqYHhjIom5BGujcR1VLV7Pm4H84neFfiV8UkXN98YTdrbImpZjBMjZ72UqpIlHJo7DtX+iNQdMN+625O0aWshm6uIKDlktLe8baNpl1I0YeK4tnFaW3ADk4UvTwtbMLEJE6Mdz3p1eonXJLKAqofSSO9+13MxsSOQVRxvgD0u7YElRDTqb9SC7+DuAEHmEzH74w49IO9bUMC9UAZZWKIW9FbKWLkc7AaDmSOV8UqWJJZmLMxLMzaszHiSeZOOPcGiyirZWQRdAzUjw/K+YO7jn9LccjDr6pF/5HALBzccfpjeEB98kf+2Kqu/2z+5C7F/3rPr5FOnQbFk2fKv0amRf2Qq/wxYmEToiH6PV/46f8Qw94tGG7QVo3fMUK23vNT0hiE75DK2VNCe65NuAGYXJ78UnvlSKm0qlFIILk6G9jIl2HmGvhx6bqe60reMq/tKhH4MVSshF2uSSA1zqSSdT564a87lSV8hdePusumMfm1txIsPXz9mOvdnZRqa2CNbi8i2I4hUOZm9gOvecc7rYADjaw8O8+zFldDm7/AOsqyNP1UXkDd29Zst/BsMaLlA0bOklt9ffviiPTNVZaJI8hbrJRZr2ClQW101uLi2nPFR05Atb0Tqvh3r5jHovb2xUq6eSCTg4481PFWHiDY487zQ5GkTMrBWIZkN1DA2Ei/VPPDpAi9psOIO3e/fgtE0difFT+LBvcCO+1Kf8AvT7o2/3wJy348RcH3e7THyi2hJTyrLC2WRXYg2vy10PHS4wwaoCB+F4J3L03imN2AHl2tCedXKT9mQsvxRsW1sStM1NDKwAaSNHIHC7KCbX5a4pWgqvk+2KlW0WWeWM+DNJ1kZ/eK/fwPtNhfTOw6jPlmtxQtxPJ4C/kPvdAKcEKA3pL2W+0vZPvBxswT3o2cYaljbsTHOp5Zvnr537X3j3HAzG1oKptXTsmbvHjvHNYSupzT1Dozx8Nyaujndc1c6ztb5PA9/GSRTcAD6KtYk8yABzxu3x3+qJKmRKeZooYmKApbM7KbMxJB7Ia6gcNLm98KdDVPBIJYHMUg+cvPwYcHHgcctiqqCSbkBmAzEXPafLcZiLk2vrhppy6UyS5i2X7IptU0QiKDqknO/ndXVunvln2aaqrYL1TMruBYNkawYKOZ0GUc+GFnaHTTIGHVUi5CwA6yQq5vzIVSF9pwN3s23Rts6lp6OXsxTLmjcFJCMj9ohgMx6whiRcXOEut4L9tfjgFlMx0b5CNL2HBHVNW+JzWN3jXirs3Q6RYq1+qZDDPa4QnMrgccjaXI5ggG2uuEje7fisNZMkUzQJDIUVUC6lbdp8wOa/G3C1sLWx6sRVVK7OsYWdCWYhQFB7VyeAy5h68Ft/9p0k9UJqRmcvpL2GVCQOy4L2ubAKbDXQ8taoElmIZJpqZJaXGDYg87JxZTtvZYPZSphf7vWqtiO8I6PfnbMONsVcwIZkYZXRirqbEqw4jTQ+Y0ONkVXKqyRrKyxSEF0Xs5iotqRra3K9jYXxpSMKLAADuAt8MRyOa4dqAq6mOdrTbrWzKywzbgU/bnkPAZIwfK7t+JfZhYd7Dv7gOJJ4Ad5J0w11qGi2YUvaaW66f1kt81vsLfX6mKjaLrxCIavIHjcn3xVn8PU7nzmW2TR4lNHQlPnoZ3+nVyv8AtZWHuOLCwg9C8GWge3A1ElvJcqf6cPFbVrFG8j+iilmtrooJPuGLpuQCuJm4HubwJVE9Iu0pX2lMjuSiSBVX5oAjBFh39ttfHCzFHew+qPxYJ7y7YWrq3nRSod0OVuIOQAj2jHGgsSTwCj4nELjmslUvu8kL7OTwHE6DwHM4ufomrus2cil1Yxsy2W11W91DAcCRrilnUm41ubZrcQPmoPrE4vPo83XNFSgOLSynPIPo6WVPujTzJw6NF7MBxG2nv34pndAQQeBFjjz7vRuwaCrMSkEEZo7kduMn0W7nHDxsDj0Jio+l/Y0SSiq6xLuAroWAkBXRXjBN200IHn5SObcZI+viMkWQuQq+kcLY65eAPhzU+K8sfWTX9r3ocYpI8mixlr6MT2FYcm11DeQx20uw5WAzSKlvormPdxaw4eGHsopn/wBvNUIiO/L3z8E99CtW+adC7MvVxsASSAbsNL8NLDTuGAnSlsbqtoOxHYqkDqRp20ARwD9IWRvveGNWyt3VjvaWfUAG0hQEDUD83Y29eM9qbAiUKzF1iOkj3Z2iPzJ+2TfISVYc0du7E76J4Zmc1qNk1zaaRuLPUHtBW3ZW2I62L5JVm03zX4dYRwdDwEo5r52uCbBtq7GlpiesGZOUqjs/eHGM+enjjVvBu9NS9mqj7B9GZLtA/cVcegedmse6/HG/ZW9tRELBlqY+6Q9sDuEgvmHgwPnilp3VOznl1Nm05lh072nd5LQ12yINoMxRnFwI+YdhG/z81xA3xMEJ62hl1MVRSOeJjTOl/EJmU/sg44+pjP6uspn7hLmp2PqcY0sG3YHj+a1zD2gkcxcLE1OwKqE9XMcjyK1MoPEXxoreC/bX447qigljXM8TZPpoRInrKXsPMDHBVOCqEG4zrqPPFg6oinge6JwcLHQ33KqNPLC8CRpHetxQG1xw4eGPuJHdmyIrO/0UBZvXbh5m2N8mz3T9bJT0/hLMub9lL/HGOdI1uTj68tU+GiqJxdjSRx0HMrRiLdmCKpdzwRRdj6uQ8TYY6YVpB+sqZZfq08LgH77D4EeeCCb2LChSjpREDxeY6nxKqSzHzYYHfUO0iYSe3qjxseQV9R/Dc0pvJpwGfjoF27L2ElKPlVayrk1VL3CHv09OTkAOHK51wvbb201RIZmUhVBEUfFgCeYHGRzYWHDQd+OaorWmlBkkaebgqqMxF+UcaA5fUL95xY24HRzJ1qVVYmQIc0UBsWzcpJLaAj5qcjqdRYKnpXmTpZTd3gBwHr+Vso4qfZcW7ENGjPPi73zys7blbENJQwQt6ard/tsSz+faYj1YXulTe16aMQRordfHIHLXuFsF7Njx7V7m/Dhrps3j30qBVNDSdTaEDrXlVmBkbURrkYWIXUnX0gMIm+tZWVjIzwxXRGT83IdcxBvZwLcO84u+gkLbtCyFVN1SAeslVY9fWh/dGNhN2AGuug5X5k+C/HGuWUx3zxuh0tmXTQAcRccsSnK5TZs3JipuWP0F8O84DdG5nzCyzbmOAuQuvZkcz1EK036wOOrOhzSA3Lm+mUWuSdABj0kt7a8cU50TUsprmcAFFjIkOUWS9siK3JuZtyGLkxIwZK92cy0V+K0V1N1kboHZMylc6GzLcWupINiMUPvJuRNs5i8i9bET/OQCT/8A1vcofG5Xx5Yv/GLoCCCAQdCDqCO7BUE7oXXCMnhbM3C5eeKU4K02OrfnY0NLtAJTr1aND1joD2AxkIBUfM0U3A04aY5abF+yXpWB6zkkPQyFl7opT4JwoCLEXB0IPAjAGTa8MX6yVF8CRf2cTjBd+IP6NZZdbXVLLfze2BpXNbqUVGCBc6Jp2Lts7PHVTXeiOiPqxpwfmOOLQ9zfN4HTUMr7m7OqAJPktNIGFwwjQhgeYKix88VXU9I8gUlKXSw9OS5sTa9kBv5Y17i71ulfGRLBT0z5mmS7JCAB6VpGyo5awFgL3OhxWvja8FzDorSGoDrC9+7PyVq/k42b/Yqf/tjGEnRns0ixoofUtvhj5J0k0F7JMZT3RRyS38iiEe/HLL0lxj0aWsbziCD/ADGHwwOI3Hcii8DUodtDoap17dBLNRSjhkcvGT9ZHJuPIjyOK92zRRwytFtMfJZox1nWQaRVSDmgOglvppY/wsabpVI4UM/reIf6zhZ3o31hrTAZ9nueolEi/nY9bcUbT0DoSOeUYa+gkecTQQ7iMj3do70z9VE3JzgRwK27udH9RXRK0rNQUbapTw9maReTTOdQTxtqfI64cKHol2XENKRGPMyFpCT39onAiHpcZv8A0EvqljPxtjvg6TgfSoqofZ6p/hJhzaN0QsG297139Sx5+Yc0T/Jvs3+xQfsDGS9HWzR/6Kn/AO2uOWPpLpbXkSph8ZKeS3tQMMEKHfehm0SqhJPzS4Vv2Xs3uxwscNQn4r70RoNkQwC0MUcQ+oir+EYB73b1GH9Hp7NVONBxWJf62TuA5LxY6cL4V96ulMiokpYs1OqGz1DRmRuR/NotxqDcM3sxwbL25QKCI6hCzG7tI5Esjd7mSxY/DkBgiOAnN2ihklw5N1XRT0IhjCAljqWZtWdibszHmxOuOSowReUMLqQw8CD8MDqjFqxUspuc0MqMBK3Z8bG5QX7xofaNcG6jGrYmwZK6pNPG6xhUzu7dohc2WyLza/ebDBDnNY279EKxj5H4Y9eS1btb1VlGVgpG63MSVgZM5YniQy2cfaJIHPF57LllaJGnRY5SO0iNnVT3BrC+B+7O59PQoRCt3b05X7Uj+bd31RYeGDeKCeRj3XY2wWjgjdGzC91ypiYmJgdTqpd89hVdRtaQQwMwMUYWRuzEAM1yX8z6IBOnDHBvd0eT01KJmnaUhgJI4lKIFPO4u1geJPfyxdOBG9WwjWUskAlaIuNGXwN7HvU8CNLjBHTvLQwGwQz6ZjiXbzv9F5ziliQ2QHMfoBZPbcXHrONsYlZgQFi8eJI8VGnvx3VGznp5HglQRyR+ko9Eg8GU80PI+riMROOLOHZ0JGNxxLNSuLHlpbn25+/rdZQ7GU3aV5HsNQDlFhroEt8cG6LYzQwR1Zo4kp3KdvOrSAOQFcgAjLci92uL+eNFHh43CiSo2fUUUozLG7xW4Hq5BnS3dbNYHvXHKgCEAsAAVnQAS3a708Agm7b09ZO8M9RKrqZLQRM0SRpEQM8rpYktfMNQANMb5dmRtRGu2fNM8aZmaGZi4ZUJz2z9qNwBmGuugIx27viKp2JUCjhaJ+rmhsxDTFhckM4F2LZv3sDNhb1QUmzqmVw3VVM8gp0CntAU6qdPmqGRgTgEvdckcVb9G22EhZbs7ApJqCqq5oevdHnYEu4zKgzIos1gMthoMfdy9k0FbHNLLQRQRREDP1zsCSudrliAoVSuvie7G7cKIrsWujbinWqeevyZT/HClsnbnU0U1LJAKiGoVXAz9WUkKKNSOKXUNpqNeN8PDHvLsN73UbpGR4cRABHoinRtu3TVUdW8yNIsTARfnJFsmV2HosDqLanXHRuhSUtZMkfyaWnLxGVWjrJn0BUWIY6elju6Ko2FLtAXu+gueZFPx9pwI3S3gFNBQrRRUZlljImdjebOpJKuEsyrbKQ5uNQLcLp+LG5ovfvXWWLA7K2qJ/Knpoa4KzzfJ5ZFjznM5CqpsSBdrEnxsMbId0XrYy8NbSVVjZgYbxhsobKGVyw0I43464+bpbswzPtCorlWYpKfpBVOXrpCgvw7aqL69jxxp3elllrdmqiQ08FnqBT04NgpjIDSt85jnUcLanjjhkcMgdEhGzU70sVuwVjeWF4hBKlg4jbskEXVlI+aR4A8cBZNmMgyqystjo6i+pue0OenEjDhvBViatrJR6PWdUviIVyE/t5vZgBUccWkcTZox0gWfq3mORwbp25oNIig3MbQga5otbnzUiw8xjvh2nMADHOWX/rMrj2jtD242k4Z9yOjL5b+lTFoYj+rCWWSUfTJINk7tLnjppgKppv04xRvI7NU6mMk/Vbu+o8fU9yFUD1M0TS/JneNDZpIQXW9rns+mQOZANueDHRpXr/KiZSCJIZEP3SjWPcdOGLY2HsOKkhWGEEICTqSSSTckk8ycazuzTfKVqhEonUEdYvZJBFjmto2nffA36tzoyx6t4qNrHNfvGvBFMTExMBo5TExMTCSUxMTEwkkl9Ju6fyqn66Jb1EALLbi6cXjPfcC4+sB3nFQ08gYBhwIuMeksUxtjo6qxWzJTQBoWbOjs6pGofUpzbRr6BTpbFpQ1IZdjzkqraFIZgHMGf2Qyjwa2DtiWjnkkjh65Jo0DDOqZXjLWJzcsr2010wS2d0Tzm3X1Sp9WBLnyzyfELgDtPooqY4pZZpxKsYLWHWSOwHcgKqPfbHairicLZlRQU8sHX/Pos9lVrUbzTLV09NJNK8jwswkhOZiQCCVbMLntLbusbY1bW3666IwtPSrGQVPyaCUvlb0wrG6pmBIJtfU4SUjKW7OTNwCxgE+sgXx1xVJBsWa/dmuf2VU4rnVLb3DU19e9uQHj+ERO3kHWpTy1aJJ6ccYIQ9kITZhcXUAHyGPtHQzTxq1PTVEkY7IKoCOyLW9LjjSZ00zkKw4XIB+N8bKStkVnMEjxK4yyMhsHHcPH62JGbRe03DQgP1bZMpgcI7VhDtV4GlQPWQE6SrHYC4Fu0NbG2mCeyN5KONVALLZQoJie9gNLkKb4FFolGW6gDlccfHvPnjXUVVuZUd4Nh7VBGG/xBxN8IzSFYTZuE23Z/hOVFvXHFI8lJV0352xkhnuFZgAuddQysVABFiDYY6d3t4Pkbu3yOndZLduhAVlA4qVdu2L6jKR5c8VtPMbXJa3ecsi+3BXdbc5q2Vo1yxMq5wxjdQdQLFky2OtxxBwhUMd8zeRVnDWPdYAff08120sbCFc4s5uzA8czMWN/HXHBUccPWy+iCfI/XVjK1xkC/nUtzv1gB18DpbngXtXoyr4tUEVSv1G6t/2ZDlP7WLiCsitYm3ehqihmf1wNeaGbnbtfL6sRMPzMYDzeIv2Y/vEG/1VOL4RAAAAABoAOAGFbo33cakox1q5ZpWMkg0JBOircadlQB7cNeKuqm6WQnduVxSwCGMN37+9TExMTAqJUxMTEwklMTExMJJTExMTCSUxMTEwklMfDj7iYSSr2k6Jg1RJLV1DzhmJAHYLC+mdgb25ZVsMbfyQ0oneRncRE3EK2RR4Fl7RXw088PuOfaFEs0TxPfK6lWymxsRY6jhphuEKD9PHb5VTG8+06aQmCiijjpk9ORVAaYjuY9rqx337Xljo3b6Ppa6FpC/URWtF2bmQj5xHKPl3n4s8/Q/Bmj6uWURhh1kbnMGQfNUgAr3c9CcP0cYUBVAAAsANAAOAHcMNDLm5QDKJ0kpfPpuA0Xn16WSlnKlFjnhNirKGRgfA6NGw5/A4fNmbu7P2rAXjj+SzrpIsXZKtbmvoup4g217xrhh3x3ISu6tg/VSIbZwLkxn0l/iCeBv3427t7i09E7SR9YzsuUtI2Y2vewsAOPhywg0g9i7DRvjeWmxjPHVBY+h+lFOIyz9aLnrl7LG54FfRZRwsfaMGtyN2JKGF4nm60FyyaEBVsBaxJtqCbDTXDFiYfYKwbCxpxAZqYmJiY6pVMTExMJJTExMTCSUxMTEwkl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04" name="AutoShape 4" descr="data:image/jpeg;base64,/9j/4AAQSkZJRgABAQAAAQABAAD/2wCEAAkGBhQSERQUExQWFRUWGB8aGRgXGRwYGBkaHBgcHBwbHB0YHSceGRokHBgcHy8gJCcpLCwsGB8xNTAqNSYrLCkBCQoKDgwOGg8PGi4kHiQ0MCw0LCwuLywsLCwsLywpMS0sLCwsKSw0LCwsLC8sLyosLCwqKS8sLCwsLCwpLCwsLP/AABEIAN4AwAMBIgACEQEDEQH/xAAcAAACAgMBAQAAAAAAAAAAAAAFBgAHAgMECAH/xABNEAACAQIDBAYFBwcLAwQDAAABAgMEEQASIQUGMUEHEyJRYXEygZGhsRRCUmJygrIXIyQzkqLBFTRDU1RzdKPC0dJjk/BEs+HiJWSD/8QAGwEAAQUBAQAAAAAAAAAAAAAABAACAwUGAQf/xAA6EQABAwIDBAgFAgUFAQAAAAABAAIDBBESITEFQVGREyJhcaGx0fAGMoHB4RTxFSMzQnIkNFKCwmL/2gAMAwEAAhEDEQA/ALxxMTEwklMTExMJJTExMTCSUxMA6rfWkjqUpmlHWs2WwBIVjwDEaKT3HGe+dPJJQVSQ36xoXCgcScp0HieA88JcDgdCuKTpL2cshjNXHcGxPaKA8PTAye/CxtXpmCysKanWaFTbrGl6vPbQmMBGGW/BiRfy1xX27lFDUTxRSTNBFIto3QLbrDbIjZgQqkXFuZ0uMbpqFtn1qJVwLMIjmMZF0mjIK9ZGDoSOOU8CLHvwwXIBV5+igjkcxxLnAXA0xdxz8s+1WmnS5Q/J+tLMJL2+T2vPmte2UG2X698vjhYq+mOqZrxU0KL3SOzsfPIAqnwGbzxx7U6O2kaObZeSWmqPRu1hBfU6nUxDXs8VOlsce+Ow6GiamgVWqJ0dZKtwSGeH50ZANhm4qg4BeOty7C6+tlDC2ky6rnuP9uluWp+3BOOwemCJ2CVcfyYnQSBs8N/FrBo/vC3jjVtvpkRZClJCJ1GhlaTq42I45LIxcfWsB3XwD270dGQRz7KyzU89rRlrCPN84Fv6P6S8VN7dwG73bMpKGBaRQktXdZJ6gjWIDUKv0bjQJyXU6kXVnZ3KTY6V729GHG/9ulv+3D2SFYWzOliheEPNIKeS+VoWJZwbXuAgJdCDcMBbyNxhj2JvFT1iF6eVZQpsbcVPcwNivrGKQk3XMdC1ZUyNAz2FLCqrnlY6guGF8p42FrDUnlg30QwudoSMt8iwWkI4ZmdTGp8bK5HhfvxzMWumy0kPRySRPJDTbMZG/A3zt3K5cTExMOVYpiYmJhJKYmJiYSSmJiYmEkpiYmJhJKYxdwASSAALknQAd5xyba2otNTyzv6Malrd9uA9ZsPXioK7f+pqKN4ZmXNLIQSoy5YVUFxpyLEIDx0fDS4BDzVDIh1uF0wVXTIBLMscIZAp6liSC73sCVtohNzxBst/JCp97Zo5J5xKWnmXIZPogkEleQJsFUcALnuwIGoLcC9wv1UGhPs0xpyeGg4A/ib/AGxFiJVK6rkeczp7/Csbosp6P5SM7NLVEFk7JMSadqzH05NdW4ch3m4Meed198ZKK5ip4mkbQySLMXI7hlGUL5YYB0y1n9RB+zUf7Ye0gBaOko5eiBsM89R9ze62dKW5AgZ6uJf0eU/n0A0jcn9aPqMfS7m7XM2+bB2hHtOEbPrXtUJc0tRxY2HA34uAO0vz1F+IuNE/TFVPH2oqRo3FjfrWVg2lrX1ve1ueEmEEX9JLNmjyLLeOxuoVmGa6ngTrYDjhB4BuFfR08j4xFPZrhm11xy1vbgdycN295Jdi1bU9WMsTN+cXioJ0E8X0kb5wGunC4N8d8N1ZYKjrIQ1TDVvmide2xkk1yM3MHir8Mo8MEabpSieKNa6gaolQWMgiVlb6wEgupNhcDS+CVP0zwRqESgqEVdAqqigDwANhiUhpFkEypmhm6Vgs7Q8D2/tvzXNUbXGwqEUwkV62cmQgn83DmFi1j80W0Hz2ue/AzdXdlEiO0tpE9Sp6xEfV53JuJHB1YsbZE56HQWwRqulGikcvJsuR3PFmiiZjbhcnXCxvZvhJtCYO6vHDH+qiKsbG1i72Wxc8B3DzOE5wAv79+SVO18riy4bi1cTu4fjf3LHaO0KnalatlvLJdYYyexDHxJYjuGrtzNgOQxde6u7MdDTrDHqfSdz6Ujn0nPnawHIADlikN1t75aBnKRQPJKbZ5BKrZBqsa6AADVjbidTwFmA9NFZcr1NMSLXAEzWvwvlBtiIOGp1RFXDK8BsTbRtyGYzPE56lXPiqd8aKt2dVvXQSs8UjXYEllX6si/1fIMOF7acx/wCWat/qIP2aj/jgbtiSWtgfabERPG/UugzqCLDKYy4ubh7Mp0OuOkg6Kirad8ceI+BH2KZKrpffrIJI41MJW00Z1kD37QU/Z7S8mF+BBs9U++FK8sMSygtOnWR9xXkL8mNjpx7Jx5yW/I8fRPrvbw1x0iYgo1yova40MbXvp3WbtDzOG4yqdte9pzzXp7EwhbM6UYko4pKkMZc/VSBBezAXL2uOyV7WniANMPUMwdQykFWAII4EEXB9mJAbq3ZI14u0rPExMTHVIpiYmAO/W0mg2fUSIcrhLKRxBYhbjx1wk1xwgkoB0vbSy00UP9bJdvsRjM3vyj14qGAkxkk2LnKPAXLMficZVNY5RlLsyxBguYk2LsAbX78t8fHFiqckUX8zqRgdxuszVT9M+40y8M/MhSW1r8ByHcBwH8bczjdsSUCZneMSLFG0pQmx7NgCe85iBa2l8cc7knTj7lHefHG3YSACuIuf0Rhc/wB7H/tiGUXYRxsOZsidmQ45QTuz0vzTf+UCT+z/AOd/9MZRdIRzDrIciXGZhJmyj6VsouBz8MK+Ji7d8L7OIIDCP+x9U9vxBVggkjkmSDcqQVSyB4zAJeuBBOexYuFtly+kfSvwxsl6QTmYJDnUMQG622YA2vbKdDbTXCyszhOrWWQRn+jDELbu7wPAG2MALcMCQfDYe8mtIeBkLXH1Pb4I+r+I3Pa3oLg9ttBoB6pn/KC/9n/zv/pjGTpFZbXp+JA/Wjifu4W8c9bwX7a/HE83w1s5kbnBhyB/uPqgmberC4Akck3flCf+z/5o/wCOJ+UJ/wCz/wCaP+OFfExm/wCG0v8Aw8Xeqb/HqziOSaqpm2pT9gCOWGUHK7Er6BHELzVzY24jGNPU/wAlxBGtLPM5cqjZVVQoW9yL2AVRe2pJtwwsxSsjZo3aNrWzIbEjuPIjzxi1yxZiWZuLMSWPrPww0UI/pk/y9cOd+699L58dysj8Rn9PhAOP6Yb6X46bk0flCf8As/8Amj/jjq2dvXHVM8NTFkh6tnkYvmGRCpbgoIsDmBHdhNxvox/Of8HUfhXCfQU8YxsbYjfc+qhotr1NTMIpCC03vl2FYbybKjpqloklWZCFZXBuGVhdbkaZra5hoccix3BB4NoT4/NPnyODE9JRjZFJJGsnyks0b81LrZpFa5sF7QKZeR88BKeUEWPDhrxHgf4HFq4WVVWw9FIWj9ltlnIQE8DYMProSL+eUuPvHF1dF20utoFQm7QMYj5DVf3WGKTPaEiHjbMPEjn6xb34P7rb5y0SSdUqs0wjIz3KgrmVjYEXJuBxx1psV2in6N/W0z9R91fmJgdu7tcVVLDOBbrEDW7jwI9oOCOJ1owbi4UwldI20I5tlytFIki50BKMGFxItxcc8NG2/wCbTf3T/gOKK2LtJF2ZXQs6qzGB0UmxY37WUc7BRf1Ya47kLUyWGDiCgpA7d+BlF/Ia4yZ7AsdCdT4f+DTHydASV/6pJ8gv/wAjGJUuwABJJAVQLkk6Cw5seXdgdZgDFZNPRvs2lnq0Se8jG7JEBdOyM2aVvnHuQXHf3YFyr+e2we7rR7at/wDji1+j7cVaKPrJADUOO0eUa/QX+J5nwxW+yKFZ6va8JbKZHcL32FRPc+IDFL+fjhlU4RRY3aAtP0uFs9mQlrHNtYkfcaoNiY+LfUMLMpKsO5gbEe3Hy/bUHMIye2yAM4H1VYgE+Z9Rxu8YLcYzGuSxIidj6M5HTPJZYmLCo+j+irKQyUM8pkGgaRye2B6EsZAC+NgCL3HjXLOQpOU5uGXnmvly+ebTEMNSyW9srcURPRSQ4d9+C79ibIkq6gQRGNWKlg0jEAgcQAASzC97d2OXeDZjU08kDPnMcyDMFy3uqtwue/vxnmlgl4GOoge9j82ReXipHtVvHDlvLuZPtJ4q2j6vLULG7q7ZSjKtjwBzCwAPO6nvwJUyOBNz1XA270ZBAHxFob12nNLsW6U38n/LhLGYxnLK90YBXKgKRcOTYAAgG5tgQpuBpbw7sNW+79QlNs1GzJTIHkPDPK5JGncNWt9de7CsY3ARyhEUmYI/JmTLnt4DNx52buxnpGi/VCjrImh2GNvyi5KmJhm3D3OFfLIZGZYYrBshys7sL5c3zQFsTbXtDxxx750NHBIUoZJZHU2dGOeIEHUCVjmDDmBnHLTDRESLqIULzF0pIA7UFx17JS8ko76Wce1Bjkwb3WogRPUOcsccboCeBJW8hPgoAHnfuwDVPDInE+yURseNz6ttt1ye61kz9FWxYqvZUsUy5ladj3FT1cdmU8mHfhQ3t3OloJe1242Nkltow+g/0X+PLD30FX/k578euN/+3Hjh6Wt05SzVkbMUKBZVHzQODW5r3jkdfKwcMlc7TiEhe62dz5qulIBVu42PkdDfyxrVLdWO6Qr+9cYkJto2oOl/4H+Bx9hU2UHiJh+HEKy2nvv9VeHRdJfZkP1S6+yRsNmKWk3kmpNkUggcxvLLMxYAE5UYm2o5llxb2yakyQRO3pPGrHzZQT7zghp3LU08gLQzeAEo9Le1poKSPqXydZJkcjiRkY215HLY4pGRfR+x8MWn0xbzDSk6sm2SXrL2sbkWy21Fri9+JxWLJoPAMMRvOaq6595ciujLd3bje3wF/wCGHHojhgkrWZ7mRFJiGXs9zvf6ViAB3E+GElFORVHpN/4T7MOvRXtynp6go6P1kxWOJwAVC3563BZhcm3d44a3VDUYAmF/e5XVjzrJW9RtGSbklZMG/u3mZW9lw33ceisebNuRZpq1e+oqB7ZXGOztD2YToclvtkx9JI9v/wAnncW8UZ3wourqyw4TJm+8pyt7ihwHwb3lqetgoJT6Txlj96JGPvwExd/D0jn0DA7Vt28iQsNttgbVuLd4B5pr6Lq5k2iIwezNGwccrpZlPmLkeTYB7TkMO0JXQI3VVbvle+UkSFhfKb6MQfVg/wBFVLm2gWtpHAxv4uyqPcG9mA9Hs0120pIhJ1YlnqCGyh/RZyuhI0IXvGCXFonkJ0tn4KVgeaaIN+a+V/qmjZVVTbZnyVUHVVCpdZIZGAkQEAqdAbjMCAb8TYjArbXSPNCywbPEcNNC4iQlesZwpILdo6LcG3M8b64Yt0dj0dFVtGa1JqtlMaqAECcyAAWHWGw0LXsNBxxUzRFEjRhZkcIw7mUlWHncHAoax+PDewFwCiJpJYo2k2xE2JH1VmU70O0aeaurImSamFp1idlWQKLobX1DA2FzfiCdMLe8u971kUcK08MEcTBowpZmQAEZRYBRdSQRbn4YIbgdQsW0XqmCUzpHCxPNj1hstgSXAdbWBPaGNO2NyI46J6uCuE8alQto11u6rZmDnWx17IPgMVpxECyT+mkha5lhcZopu5WNBsCtljOVzK4DDiCSkYI8QNR5DCIiAAAaAaDDzuxD12w9oxDiryEDyjSUfDCMrXAPfriKX5R74IGvv0UVtLfYLGaTKpbuBPsGGLeRPk9DTUg9KU/nPEL25Pa5VfI4XpFvlB4F0B8i6g+7BvfiXNWqvJIR7XkYn3IuKqoGOaJu7N3IC3iVoPhWAPc4neQPoMzzT50MfzOf/Ev+FMProCCCAQdCDqCMIXQx/Mp/8S/4Uw/4uG6BFVf9eT/I+ZVE7/bpfIqjsD8xNcx/VPFo/VxXw8jhbQESJzBNz5qD/A+7D30zbL/SIZg4OderC5hdWU5hYXvlYGx00IHeMIDy3jzDiPjwPxxA4ZrIVkYbKQN/3WLbQkeNI3cskSMUU/Nz2zAeBIBxfPR/vMlZTDIrJ1OWMhra2RbEW5HFAqujfZUe3FwdDVTEKeWMSKZWkZyl+0FAVAbd3Z9/jh7DmjaGQ9KQuDpp2V2qea3pBoWPj6af68VrEtx/5zBU+8YubpAr4KlZKAMflOTrYxbQsnaCX+kyg6YpvrLKWHdcev8A+cNfqoNoNtJdu/zWcQuWPD5g8Ba7H2YaejLZnW7QjYjSNWlPhpkjH718K8EOir4WPr7T+6w9eHLonpXk2g8qkiNIzmtexzaIp9hb1Y43VDUYxTge/e9XNjzhtQ2qKs//ALM//utj0fjzVvAD1taF9JqidR5tMyj3kYfLovRdiuwTPcdzSfJEtpm1Ps1O6mzH1rEB/HHBglvPYVRQejDFHGPYW+BGBUzkKSBc8h3nkPWbDF5sNuChYTvu7mSVgtrnHWOaN1h4BWb0V04hpKqrbgzG393Ap/1F8VhRyyKI3SRkexuy6N21IcA/NJzHUa4uPb9H8h2FJCOKU4jJ72eyMfWzk+vFS0dK0s0cEeXrJDlXMQqjvJJ5AchqeAw+lc15kkfoiKwPYIootfxZFtxdjNPXQqgskLCaQ8lCm6jzZvcGPLFgbydGtHVyifrXhaRhmMbJlkbgDZwRnPC449xwub6UabPo4qGFiWnJkqJODSKtgQbcFZiqheGVSO+/FsOpybOpl4L/ACtEqjkBmViB3DNc4gnLpR0wyGg7kVTMZH/pzmbYj3pm303Njj2YIaRbmmcTFAczvowctzZyrFvG1hyxVYkbKwjcqkmUuBqsgUhluO8WFm44MPtp6Xac9UCcyVMnWd7xCQhlPfZACO4qMG+kfc9KU/KoSogkbtJcDIzfOjHzkY6lRqL3GnCsdc5t1CHqAZryQ5ObdpHEIh0OzjrKyI8GWN7d/po3wX24RK3Z5p5pYD/QyMn3QewfWhU4Zei2qybSVf6yF1/ZKuPwn2439K+y+qrllHCePX7cRAPtRk9hww9ZnvdkopG9LQtd/wAf2SRVtZGI4gZv2df4YMb3m9cxHBoYyPK8mBbrcEd4t7cd22TmShm+nTmM/aiIP8X9mK6UfzWH/IcwD/5V58IygSlp4g8wR6KyOhj+ZT/4l/wph/wgdDH8yn/xL/hTD/izboETVf15P8j5lef9/dl9VtGovoGcPfwkAIPqcH24CuuuumcG/g40P++HHpUnLbSyMoC9Uqg82DXN/U1xhOqL5T9Idr7y6N7QQfbiB2qxtULTke/d1qK2Hs/dX/fD30MbLJqpJeUUVvvSH/ipwkOAwHcfhxPwxc3RPsrqqHrGFmncyfd9FPcL/ex1mZRGz2l8t+GaR+kfaKLtQS08l5UC5hZgVliOgNwLgrYacdcJs9TmEjEAXbNlX0QGbNYX5DUerBffjaMM9fNLBmsSCbi12XssR4EAHAiZBkb/AM0vcfE447VMqX3kI3XW927JJ0LaeWbtN7FsPVi6ei3Y/UUCORZ5z1p8jog8soHtxTNLSGeWKIcZGVfIytqfUvwx6ShhCKFUWVQAAOQAsB7MPjG9FbLi1eVnjzwlP1m0ynfXSsfKOV3+KjHofFD7BT/8pXSHhC1Q3redh+GN/biCufggc4cPHd4rWbPdhc/tbbmR9kLrp+snnf6UrexTkH4cdGwIA9ZSIeDTx3+62f8A04F0d+rW/EgE+Z1PvOC+7MmWvo2PATqP2gV+LY2DY+hpRGNzbcgsKH9LW4zvd91Z3S3IRs4j6UsQ/wAwH+GKeeMMLEAjuOLl6VafNs2Q/QeNz5LIt/ccU5iDZtujI7UTta4kaexfZZ5HYGSRpMqBEzm5VQWNs3FhdueuCm3ZjT7K2Yeb1T1XjZG09zLgbBRtM6Qx+nKwRfAtxbyUXY/Zwb6VsgqYaZP1dNFHEB3Zjc/uKmFV2Fo27rnwKdRPcGvnfnoPfguXfOkybQq15M+ceKyIG+JOBcs8kmQzSNKyKEUt81VAACjgo05anib4Y956cy0ez64fOiFPN4OlwrHzYOvrXC1jOy3aSBvQ1dijlcAcnZ96N7jS5dp0h73ZfbE+Hnpkp701O/NJwPU8bgj229mEvo/ps+06b6mdz4ARkfFhh46YpLUUS/SqEt6ldvgMPZ8nNWFKP9E6/Aqp8d0na2aDzp6r92TT4S44cE9jw9ZT7Qi5tCrr9oK9vei4ranJgdwIPjbyJTfh+Ux1WXDxGf2VhdDH8zn/AMS/4Uw/4r7oUkzUMp76hz7UjOLBxZt0C0NUbzvI4nzVedMWww8CVIHaiOVyP6tza/3WsfWcVYXuAx5+l5jsv7jf1Y9E7Z2aKinlhbhIhXyuND6jY+rHnKK65lcWIPaHcQcjjEUg3rM7Uis4PG9YwZcqK7ZVLBWYC5C5u01udlubYsDcPaUlTtcyIWWBY2yx3OVYhZIltwvwb24rqOK6L6x7Tb4XwydG0LPtSEqbBSxPdkVCvvLAY43VQ0j7SBo4r50i7E+TV8mUdlz1yeTHtj1Nf24AMvYYDhbTy4jFw9L+zUajWckB4XGW/wA4OQrJ69D93FRRKOHLiPI8sceLFcro+jk8UT3W2rDBXwyzEiNWJuBexyZVJA5C99MWp0fb7ybQaoDoqiMqUy3vkcvYNcntAJxFuPDFFZdNeSn42xZ/Q5tGGN5omcCWVlCrzIjS58vTNu+x7sOYdyJoZC1wj3Zq2MUXs9LDbkn/AFp0v9kSH4yHF6YpKnX9G2x41NX/AB/2wJtI/wAkDiW+YWmpfn+hSxGLADwxl1jKQ6+kjK6/aRgy+8Y+KdMfcegkAixXnzXFrsQ1Cv8Ap54a+kBHaiqIyCOdmFiD3MNR4EYo7b+wJaGQxzA5b9iWxySLyNxoHtxXjfvFjgtuLvZJRzrH6UE0iqyfQd2Ch19ZGYc+PHjdpxQYn0UhGoK0xbFXxA+wVWvRpuoYs1dUrkspESvoVT58jA+iSBYA8Fv36VvtzaJqJXnP9NPnAPJSbIPUgXF579UNRPRSQ0oUvJZWzNktGfTsbHUjs/exV03RdtFgPzUQswP64cvu4UcrXiR7z1iLBMqYHhjIom5BGujcR1VLV7Pm4H84neFfiV8UkXN98YTdrbImpZjBMjZ72UqpIlHJo7DtX+iNQdMN+625O0aWshm6uIKDlktLe8baNpl1I0YeK4tnFaW3ADk4UvTwtbMLEJE6Mdz3p1eonXJLKAqofSSO9+13MxsSOQVRxvgD0u7YElRDTqb9SC7+DuAEHmEzH74w49IO9bUMC9UAZZWKIW9FbKWLkc7AaDmSOV8UqWJJZmLMxLMzaszHiSeZOOPcGiyirZWQRdAzUjw/K+YO7jn9LccjDr6pF/5HALBzccfpjeEB98kf+2Kqu/2z+5C7F/3rPr5FOnQbFk2fKv0amRf2Qq/wxYmEToiH6PV/46f8Qw94tGG7QVo3fMUK23vNT0hiE75DK2VNCe65NuAGYXJ78UnvlSKm0qlFIILk6G9jIl2HmGvhx6bqe60reMq/tKhH4MVSshF2uSSA1zqSSdT564a87lSV8hdePusumMfm1txIsPXz9mOvdnZRqa2CNbi8i2I4hUOZm9gOvecc7rYADjaw8O8+zFldDm7/AOsqyNP1UXkDd29Zst/BsMaLlA0bOklt9ffviiPTNVZaJI8hbrJRZr2ClQW101uLi2nPFR05Atb0Tqvh3r5jHovb2xUq6eSCTg4481PFWHiDY487zQ5GkTMrBWIZkN1DA2Ei/VPPDpAi9psOIO3e/fgtE0difFT+LBvcCO+1Kf8AvT7o2/3wJy348RcH3e7THyi2hJTyrLC2WRXYg2vy10PHS4wwaoCB+F4J3L03imN2AHl2tCedXKT9mQsvxRsW1sStM1NDKwAaSNHIHC7KCbX5a4pWgqvk+2KlW0WWeWM+DNJ1kZ/eK/fwPtNhfTOw6jPlmtxQtxPJ4C/kPvdAKcEKA3pL2W+0vZPvBxswT3o2cYaljbsTHOp5Zvnr537X3j3HAzG1oKptXTsmbvHjvHNYSupzT1Dozx8Nyaujndc1c6ztb5PA9/GSRTcAD6KtYk8yABzxu3x3+qJKmRKeZooYmKApbM7KbMxJB7Ia6gcNLm98KdDVPBIJYHMUg+cvPwYcHHgcctiqqCSbkBmAzEXPafLcZiLk2vrhppy6UyS5i2X7IptU0QiKDqknO/ndXVunvln2aaqrYL1TMruBYNkawYKOZ0GUc+GFnaHTTIGHVUi5CwA6yQq5vzIVSF9pwN3s23Rts6lp6OXsxTLmjcFJCMj9ohgMx6whiRcXOEut4L9tfjgFlMx0b5CNL2HBHVNW+JzWN3jXirs3Q6RYq1+qZDDPa4QnMrgccjaXI5ggG2uuEje7fisNZMkUzQJDIUVUC6lbdp8wOa/G3C1sLWx6sRVVK7OsYWdCWYhQFB7VyeAy5h68Ft/9p0k9UJqRmcvpL2GVCQOy4L2ubAKbDXQ8taoElmIZJpqZJaXGDYg87JxZTtvZYPZSphf7vWqtiO8I6PfnbMONsVcwIZkYZXRirqbEqw4jTQ+Y0ONkVXKqyRrKyxSEF0Xs5iotqRra3K9jYXxpSMKLAADuAt8MRyOa4dqAq6mOdrTbrWzKywzbgU/bnkPAZIwfK7t+JfZhYd7Dv7gOJJ4Ad5J0w11qGi2YUvaaW66f1kt81vsLfX6mKjaLrxCIavIHjcn3xVn8PU7nzmW2TR4lNHQlPnoZ3+nVyv8AtZWHuOLCwg9C8GWge3A1ElvJcqf6cPFbVrFG8j+iilmtrooJPuGLpuQCuJm4HubwJVE9Iu0pX2lMjuSiSBVX5oAjBFh39ttfHCzFHew+qPxYJ7y7YWrq3nRSod0OVuIOQAj2jHGgsSTwCj4nELjmslUvu8kL7OTwHE6DwHM4ufomrus2cil1Yxsy2W11W91DAcCRrilnUm41ubZrcQPmoPrE4vPo83XNFSgOLSynPIPo6WVPujTzJw6NF7MBxG2nv34pndAQQeBFjjz7vRuwaCrMSkEEZo7kduMn0W7nHDxsDj0Jio+l/Y0SSiq6xLuAroWAkBXRXjBN200IHn5SObcZI+viMkWQuQq+kcLY65eAPhzU+K8sfWTX9r3ocYpI8mixlr6MT2FYcm11DeQx20uw5WAzSKlvormPdxaw4eGHsopn/wBvNUIiO/L3z8E99CtW+adC7MvVxsASSAbsNL8NLDTuGAnSlsbqtoOxHYqkDqRp20ARwD9IWRvveGNWyt3VjvaWfUAG0hQEDUD83Y29eM9qbAiUKzF1iOkj3Z2iPzJ+2TfISVYc0du7E76J4Zmc1qNk1zaaRuLPUHtBW3ZW2I62L5JVm03zX4dYRwdDwEo5r52uCbBtq7GlpiesGZOUqjs/eHGM+enjjVvBu9NS9mqj7B9GZLtA/cVcegedmse6/HG/ZW9tRELBlqY+6Q9sDuEgvmHgwPnilp3VOznl1Nm05lh072nd5LQ12yINoMxRnFwI+YdhG/z81xA3xMEJ62hl1MVRSOeJjTOl/EJmU/sg44+pjP6uspn7hLmp2PqcY0sG3YHj+a1zD2gkcxcLE1OwKqE9XMcjyK1MoPEXxoreC/bX447qigljXM8TZPpoRInrKXsPMDHBVOCqEG4zrqPPFg6oinge6JwcLHQ33KqNPLC8CRpHetxQG1xw4eGPuJHdmyIrO/0UBZvXbh5m2N8mz3T9bJT0/hLMub9lL/HGOdI1uTj68tU+GiqJxdjSRx0HMrRiLdmCKpdzwRRdj6uQ8TYY6YVpB+sqZZfq08LgH77D4EeeCCb2LChSjpREDxeY6nxKqSzHzYYHfUO0iYSe3qjxseQV9R/Dc0pvJpwGfjoF27L2ElKPlVayrk1VL3CHv09OTkAOHK51wvbb201RIZmUhVBEUfFgCeYHGRzYWHDQd+OaorWmlBkkaebgqqMxF+UcaA5fUL95xY24HRzJ1qVVYmQIc0UBsWzcpJLaAj5qcjqdRYKnpXmTpZTd3gBwHr+Vso4qfZcW7ENGjPPi73zys7blbENJQwQt6ard/tsSz+faYj1YXulTe16aMQRordfHIHLXuFsF7Njx7V7m/Dhrps3j30qBVNDSdTaEDrXlVmBkbURrkYWIXUnX0gMIm+tZWVjIzwxXRGT83IdcxBvZwLcO84u+gkLbtCyFVN1SAeslVY9fWh/dGNhN2AGuug5X5k+C/HGuWUx3zxuh0tmXTQAcRccsSnK5TZs3JipuWP0F8O84DdG5nzCyzbmOAuQuvZkcz1EK036wOOrOhzSA3Lm+mUWuSdABj0kt7a8cU50TUsprmcAFFjIkOUWS9siK3JuZtyGLkxIwZK92cy0V+K0V1N1kboHZMylc6GzLcWupINiMUPvJuRNs5i8i9bET/OQCT/8A1vcofG5Xx5Yv/GLoCCCAQdCDqCO7BUE7oXXCMnhbM3C5eeKU4K02OrfnY0NLtAJTr1aND1joD2AxkIBUfM0U3A04aY5abF+yXpWB6zkkPQyFl7opT4JwoCLEXB0IPAjAGTa8MX6yVF8CRf2cTjBd+IP6NZZdbXVLLfze2BpXNbqUVGCBc6Jp2Lts7PHVTXeiOiPqxpwfmOOLQ9zfN4HTUMr7m7OqAJPktNIGFwwjQhgeYKix88VXU9I8gUlKXSw9OS5sTa9kBv5Y17i71ulfGRLBT0z5mmS7JCAB6VpGyo5awFgL3OhxWvja8FzDorSGoDrC9+7PyVq/k42b/Yqf/tjGEnRns0ixoofUtvhj5J0k0F7JMZT3RRyS38iiEe/HLL0lxj0aWsbziCD/ADGHwwOI3Hcii8DUodtDoap17dBLNRSjhkcvGT9ZHJuPIjyOK92zRRwytFtMfJZox1nWQaRVSDmgOglvppY/wsabpVI4UM/reIf6zhZ3o31hrTAZ9nueolEi/nY9bcUbT0DoSOeUYa+gkecTQQ7iMj3do70z9VE3JzgRwK27udH9RXRK0rNQUbapTw9maReTTOdQTxtqfI64cKHol2XENKRGPMyFpCT39onAiHpcZv8A0EvqljPxtjvg6TgfSoqofZ6p/hJhzaN0QsG297139Sx5+Yc0T/Jvs3+xQfsDGS9HWzR/6Kn/AO2uOWPpLpbXkSph8ZKeS3tQMMEKHfehm0SqhJPzS4Vv2Xs3uxwscNQn4r70RoNkQwC0MUcQ+oir+EYB73b1GH9Hp7NVONBxWJf62TuA5LxY6cL4V96ulMiokpYs1OqGz1DRmRuR/NotxqDcM3sxwbL25QKCI6hCzG7tI5Esjd7mSxY/DkBgiOAnN2ihklw5N1XRT0IhjCAljqWZtWdibszHmxOuOSowReUMLqQw8CD8MDqjFqxUspuc0MqMBK3Z8bG5QX7xofaNcG6jGrYmwZK6pNPG6xhUzu7dohc2WyLza/ebDBDnNY279EKxj5H4Y9eS1btb1VlGVgpG63MSVgZM5YniQy2cfaJIHPF57LllaJGnRY5SO0iNnVT3BrC+B+7O59PQoRCt3b05X7Uj+bd31RYeGDeKCeRj3XY2wWjgjdGzC91ypiYmJgdTqpd89hVdRtaQQwMwMUYWRuzEAM1yX8z6IBOnDHBvd0eT01KJmnaUhgJI4lKIFPO4u1geJPfyxdOBG9WwjWUskAlaIuNGXwN7HvU8CNLjBHTvLQwGwQz6ZjiXbzv9F5ziliQ2QHMfoBZPbcXHrONsYlZgQFi8eJI8VGnvx3VGznp5HglQRyR+ko9Eg8GU80PI+riMROOLOHZ0JGNxxLNSuLHlpbn25+/rdZQ7GU3aV5HsNQDlFhroEt8cG6LYzQwR1Zo4kp3KdvOrSAOQFcgAjLci92uL+eNFHh43CiSo2fUUUozLG7xW4Hq5BnS3dbNYHvXHKgCEAsAAVnQAS3a708Agm7b09ZO8M9RKrqZLQRM0SRpEQM8rpYktfMNQANMb5dmRtRGu2fNM8aZmaGZi4ZUJz2z9qNwBmGuugIx27viKp2JUCjhaJ+rmhsxDTFhckM4F2LZv3sDNhb1QUmzqmVw3VVM8gp0CntAU6qdPmqGRgTgEvdckcVb9G22EhZbs7ApJqCqq5oevdHnYEu4zKgzIos1gMthoMfdy9k0FbHNLLQRQRREDP1zsCSudrliAoVSuvie7G7cKIrsWujbinWqeevyZT/HClsnbnU0U1LJAKiGoVXAz9WUkKKNSOKXUNpqNeN8PDHvLsN73UbpGR4cRABHoinRtu3TVUdW8yNIsTARfnJFsmV2HosDqLanXHRuhSUtZMkfyaWnLxGVWjrJn0BUWIY6elju6Ko2FLtAXu+gueZFPx9pwI3S3gFNBQrRRUZlljImdjebOpJKuEsyrbKQ5uNQLcLp+LG5ovfvXWWLA7K2qJ/Knpoa4KzzfJ5ZFjznM5CqpsSBdrEnxsMbId0XrYy8NbSVVjZgYbxhsobKGVyw0I43464+bpbswzPtCorlWYpKfpBVOXrpCgvw7aqL69jxxp3elllrdmqiQ08FnqBT04NgpjIDSt85jnUcLanjjhkcMgdEhGzU70sVuwVjeWF4hBKlg4jbskEXVlI+aR4A8cBZNmMgyqystjo6i+pue0OenEjDhvBViatrJR6PWdUviIVyE/t5vZgBUccWkcTZox0gWfq3mORwbp25oNIig3MbQga5otbnzUiw8xjvh2nMADHOWX/rMrj2jtD242k4Z9yOjL5b+lTFoYj+rCWWSUfTJINk7tLnjppgKppv04xRvI7NU6mMk/Vbu+o8fU9yFUD1M0TS/JneNDZpIQXW9rns+mQOZANueDHRpXr/KiZSCJIZEP3SjWPcdOGLY2HsOKkhWGEEICTqSSSTckk8ycazuzTfKVqhEonUEdYvZJBFjmto2nffA36tzoyx6t4qNrHNfvGvBFMTExMBo5TExMTCSUxMTEwkkl9Ju6fyqn66Jb1EALLbi6cXjPfcC4+sB3nFQ08gYBhwIuMeksUxtjo6qxWzJTQBoWbOjs6pGofUpzbRr6BTpbFpQ1IZdjzkqraFIZgHMGf2Qyjwa2DtiWjnkkjh65Jo0DDOqZXjLWJzcsr2010wS2d0Tzm3X1Sp9WBLnyzyfELgDtPooqY4pZZpxKsYLWHWSOwHcgKqPfbHairicLZlRQU8sHX/Pos9lVrUbzTLV09NJNK8jwswkhOZiQCCVbMLntLbusbY1bW3666IwtPSrGQVPyaCUvlb0wrG6pmBIJtfU4SUjKW7OTNwCxgE+sgXx1xVJBsWa/dmuf2VU4rnVLb3DU19e9uQHj+ERO3kHWpTy1aJJ6ccYIQ9kITZhcXUAHyGPtHQzTxq1PTVEkY7IKoCOyLW9LjjSZ00zkKw4XIB+N8bKStkVnMEjxK4yyMhsHHcPH62JGbRe03DQgP1bZMpgcI7VhDtV4GlQPWQE6SrHYC4Fu0NbG2mCeyN5KONVALLZQoJie9gNLkKb4FFolGW6gDlccfHvPnjXUVVuZUd4Nh7VBGG/xBxN8IzSFYTZuE23Z/hOVFvXHFI8lJV0352xkhnuFZgAuddQysVABFiDYY6d3t4Pkbu3yOndZLduhAVlA4qVdu2L6jKR5c8VtPMbXJa3ecsi+3BXdbc5q2Vo1yxMq5wxjdQdQLFky2OtxxBwhUMd8zeRVnDWPdYAff08120sbCFc4s5uzA8czMWN/HXHBUccPWy+iCfI/XVjK1xkC/nUtzv1gB18DpbngXtXoyr4tUEVSv1G6t/2ZDlP7WLiCsitYm3ehqihmf1wNeaGbnbtfL6sRMPzMYDzeIv2Y/vEG/1VOL4RAAAAABoAOAGFbo33cakox1q5ZpWMkg0JBOircadlQB7cNeKuqm6WQnduVxSwCGMN37+9TExMTAqJUxMTEwklMTExMJJTExMTCSUxMTEwklMfDj7iYSSr2k6Jg1RJLV1DzhmJAHYLC+mdgb25ZVsMbfyQ0oneRncRE3EK2RR4Fl7RXw088PuOfaFEs0TxPfK6lWymxsRY6jhphuEKD9PHb5VTG8+06aQmCiijjpk9ORVAaYjuY9rqx337Xljo3b6Ppa6FpC/URWtF2bmQj5xHKPl3n4s8/Q/Bmj6uWURhh1kbnMGQfNUgAr3c9CcP0cYUBVAAAsANAAOAHcMNDLm5QDKJ0kpfPpuA0Xn16WSlnKlFjnhNirKGRgfA6NGw5/A4fNmbu7P2rAXjj+SzrpIsXZKtbmvoup4g217xrhh3x3ISu6tg/VSIbZwLkxn0l/iCeBv3427t7i09E7SR9YzsuUtI2Y2vewsAOPhywg0g9i7DRvjeWmxjPHVBY+h+lFOIyz9aLnrl7LG54FfRZRwsfaMGtyN2JKGF4nm60FyyaEBVsBaxJtqCbDTXDFiYfYKwbCxpxAZqYmJiY6pVMTExMJJTExMTCSUxMTEwkl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06" name="AutoShape 6" descr="data:image/jpeg;base64,/9j/4AAQSkZJRgABAQAAAQABAAD/2wCEAAkGBhQSERQUExQWFRUWGB8aGRgXGRwYGBkaHBgcHBwbHB0YHSceGRokHBgcHy8gJCcpLCwsGB8xNTAqNSYrLCkBCQoKDgwOGg8PGi4kHiQ0MCw0LCwuLywsLCwsLywpMS0sLCwsKSw0LCwsLC8sLyosLCwqKS8sLCwsLCwpLCwsLP/AABEIAN4AwAMBIgACEQEDEQH/xAAcAAACAgMBAQAAAAAAAAAAAAAFBgAHAgMECAH/xABNEAACAQIDBAYFBwcLAwQDAAABAgMEEQASIQUGMUEHEyJRYXEygZGhsRRCUmJygrIXIyQzkqLBFTRDU1RzdKPC0dJjk/BEs+HiJWSD/8QAGwEAAQUBAQAAAAAAAAAAAAAABAACAwUGAQf/xAA6EQABAwIDBAgFAgUFAQAAAAABAAIDBBESITEFQVGREyJhcaGx0fAGMoHB4RTxFSMzQnIkNFKCwmL/2gAMAwEAAhEDEQA/ALxxMTEwklMTExMJJTExMTCSUxMA6rfWkjqUpmlHWs2WwBIVjwDEaKT3HGe+dPJJQVSQ36xoXCgcScp0HieA88JcDgdCuKTpL2cshjNXHcGxPaKA8PTAye/CxtXpmCysKanWaFTbrGl6vPbQmMBGGW/BiRfy1xX27lFDUTxRSTNBFIto3QLbrDbIjZgQqkXFuZ0uMbpqFtn1qJVwLMIjmMZF0mjIK9ZGDoSOOU8CLHvwwXIBV5+igjkcxxLnAXA0xdxz8s+1WmnS5Q/J+tLMJL2+T2vPmte2UG2X698vjhYq+mOqZrxU0KL3SOzsfPIAqnwGbzxx7U6O2kaObZeSWmqPRu1hBfU6nUxDXs8VOlsce+Ow6GiamgVWqJ0dZKtwSGeH50ZANhm4qg4BeOty7C6+tlDC2ky6rnuP9uluWp+3BOOwemCJ2CVcfyYnQSBs8N/FrBo/vC3jjVtvpkRZClJCJ1GhlaTq42I45LIxcfWsB3XwD270dGQRz7KyzU89rRlrCPN84Fv6P6S8VN7dwG73bMpKGBaRQktXdZJ6gjWIDUKv0bjQJyXU6kXVnZ3KTY6V729GHG/9ulv+3D2SFYWzOliheEPNIKeS+VoWJZwbXuAgJdCDcMBbyNxhj2JvFT1iF6eVZQpsbcVPcwNivrGKQk3XMdC1ZUyNAz2FLCqrnlY6guGF8p42FrDUnlg30QwudoSMt8iwWkI4ZmdTGp8bK5HhfvxzMWumy0kPRySRPJDTbMZG/A3zt3K5cTExMOVYpiYmJhJKYmJiYSSmJiYmEkpiYmJhJKYxdwASSAALknQAd5xyba2otNTyzv6Malrd9uA9ZsPXioK7f+pqKN4ZmXNLIQSoy5YVUFxpyLEIDx0fDS4BDzVDIh1uF0wVXTIBLMscIZAp6liSC73sCVtohNzxBst/JCp97Zo5J5xKWnmXIZPogkEleQJsFUcALnuwIGoLcC9wv1UGhPs0xpyeGg4A/ib/AGxFiJVK6rkeczp7/Csbosp6P5SM7NLVEFk7JMSadqzH05NdW4ch3m4Meed198ZKK5ip4mkbQySLMXI7hlGUL5YYB0y1n9RB+zUf7Ye0gBaOko5eiBsM89R9ze62dKW5AgZ6uJf0eU/n0A0jcn9aPqMfS7m7XM2+bB2hHtOEbPrXtUJc0tRxY2HA34uAO0vz1F+IuNE/TFVPH2oqRo3FjfrWVg2lrX1ve1ueEmEEX9JLNmjyLLeOxuoVmGa6ngTrYDjhB4BuFfR08j4xFPZrhm11xy1vbgdycN295Jdi1bU9WMsTN+cXioJ0E8X0kb5wGunC4N8d8N1ZYKjrIQ1TDVvmide2xkk1yM3MHir8Mo8MEabpSieKNa6gaolQWMgiVlb6wEgupNhcDS+CVP0zwRqESgqEVdAqqigDwANhiUhpFkEypmhm6Vgs7Q8D2/tvzXNUbXGwqEUwkV62cmQgn83DmFi1j80W0Hz2ue/AzdXdlEiO0tpE9Sp6xEfV53JuJHB1YsbZE56HQWwRqulGikcvJsuR3PFmiiZjbhcnXCxvZvhJtCYO6vHDH+qiKsbG1i72Wxc8B3DzOE5wAv79+SVO18riy4bi1cTu4fjf3LHaO0KnalatlvLJdYYyexDHxJYjuGrtzNgOQxde6u7MdDTrDHqfSdz6Ujn0nPnawHIADlikN1t75aBnKRQPJKbZ5BKrZBqsa6AADVjbidTwFmA9NFZcr1NMSLXAEzWvwvlBtiIOGp1RFXDK8BsTbRtyGYzPE56lXPiqd8aKt2dVvXQSs8UjXYEllX6si/1fIMOF7acx/wCWat/qIP2aj/jgbtiSWtgfabERPG/UugzqCLDKYy4ubh7Mp0OuOkg6Kirad8ceI+BH2KZKrpffrIJI41MJW00Z1kD37QU/Z7S8mF+BBs9U++FK8sMSygtOnWR9xXkL8mNjpx7Jx5yW/I8fRPrvbw1x0iYgo1yova40MbXvp3WbtDzOG4yqdte9pzzXp7EwhbM6UYko4pKkMZc/VSBBezAXL2uOyV7WniANMPUMwdQykFWAII4EEXB9mJAbq3ZI14u0rPExMTHVIpiYmAO/W0mg2fUSIcrhLKRxBYhbjx1wk1xwgkoB0vbSy00UP9bJdvsRjM3vyj14qGAkxkk2LnKPAXLMficZVNY5RlLsyxBguYk2LsAbX78t8fHFiqckUX8zqRgdxuszVT9M+40y8M/MhSW1r8ByHcBwH8bczjdsSUCZneMSLFG0pQmx7NgCe85iBa2l8cc7knTj7lHefHG3YSACuIuf0Rhc/wB7H/tiGUXYRxsOZsidmQ45QTuz0vzTf+UCT+z/AOd/9MZRdIRzDrIciXGZhJmyj6VsouBz8MK+Ji7d8L7OIIDCP+x9U9vxBVggkjkmSDcqQVSyB4zAJeuBBOexYuFtly+kfSvwxsl6QTmYJDnUMQG622YA2vbKdDbTXCyszhOrWWQRn+jDELbu7wPAG2MALcMCQfDYe8mtIeBkLXH1Pb4I+r+I3Pa3oLg9ttBoB6pn/KC/9n/zv/pjGTpFZbXp+JA/Wjifu4W8c9bwX7a/HE83w1s5kbnBhyB/uPqgmberC4Akck3flCf+z/5o/wCOJ+UJ/wCz/wCaP+OFfExm/wCG0v8Aw8Xeqb/HqziOSaqpm2pT9gCOWGUHK7Er6BHELzVzY24jGNPU/wAlxBGtLPM5cqjZVVQoW9yL2AVRe2pJtwwsxSsjZo3aNrWzIbEjuPIjzxi1yxZiWZuLMSWPrPww0UI/pk/y9cOd+699L58dysj8Rn9PhAOP6Yb6X46bk0flCf8As/8Amj/jjq2dvXHVM8NTFkh6tnkYvmGRCpbgoIsDmBHdhNxvox/Of8HUfhXCfQU8YxsbYjfc+qhotr1NTMIpCC03vl2FYbybKjpqloklWZCFZXBuGVhdbkaZra5hoccix3BB4NoT4/NPnyODE9JRjZFJJGsnyks0b81LrZpFa5sF7QKZeR88BKeUEWPDhrxHgf4HFq4WVVWw9FIWj9ltlnIQE8DYMProSL+eUuPvHF1dF20utoFQm7QMYj5DVf3WGKTPaEiHjbMPEjn6xb34P7rb5y0SSdUqs0wjIz3KgrmVjYEXJuBxx1psV2in6N/W0z9R91fmJgdu7tcVVLDOBbrEDW7jwI9oOCOJ1owbi4UwldI20I5tlytFIki50BKMGFxItxcc8NG2/wCbTf3T/gOKK2LtJF2ZXQs6qzGB0UmxY37WUc7BRf1Ya47kLUyWGDiCgpA7d+BlF/Ia4yZ7AsdCdT4f+DTHydASV/6pJ8gv/wAjGJUuwABJJAVQLkk6Cw5seXdgdZgDFZNPRvs2lnq0Se8jG7JEBdOyM2aVvnHuQXHf3YFyr+e2we7rR7at/wDji1+j7cVaKPrJADUOO0eUa/QX+J5nwxW+yKFZ6va8JbKZHcL32FRPc+IDFL+fjhlU4RRY3aAtP0uFs9mQlrHNtYkfcaoNiY+LfUMLMpKsO5gbEe3Hy/bUHMIye2yAM4H1VYgE+Z9Rxu8YLcYzGuSxIidj6M5HTPJZYmLCo+j+irKQyUM8pkGgaRye2B6EsZAC+NgCL3HjXLOQpOU5uGXnmvly+ebTEMNSyW9srcURPRSQ4d9+C79ibIkq6gQRGNWKlg0jEAgcQAASzC97d2OXeDZjU08kDPnMcyDMFy3uqtwue/vxnmlgl4GOoge9j82ReXipHtVvHDlvLuZPtJ4q2j6vLULG7q7ZSjKtjwBzCwAPO6nvwJUyOBNz1XA270ZBAHxFob12nNLsW6U38n/LhLGYxnLK90YBXKgKRcOTYAAgG5tgQpuBpbw7sNW+79QlNs1GzJTIHkPDPK5JGncNWt9de7CsY3ARyhEUmYI/JmTLnt4DNx52buxnpGi/VCjrImh2GNvyi5KmJhm3D3OFfLIZGZYYrBshys7sL5c3zQFsTbXtDxxx750NHBIUoZJZHU2dGOeIEHUCVjmDDmBnHLTDRESLqIULzF0pIA7UFx17JS8ko76Wce1Bjkwb3WogRPUOcsccboCeBJW8hPgoAHnfuwDVPDInE+yURseNz6ttt1ye61kz9FWxYqvZUsUy5ladj3FT1cdmU8mHfhQ3t3OloJe1242Nkltow+g/0X+PLD30FX/k578euN/+3Hjh6Wt05SzVkbMUKBZVHzQODW5r3jkdfKwcMlc7TiEhe62dz5qulIBVu42PkdDfyxrVLdWO6Qr+9cYkJto2oOl/4H+Bx9hU2UHiJh+HEKy2nvv9VeHRdJfZkP1S6+yRsNmKWk3kmpNkUggcxvLLMxYAE5UYm2o5llxb2yakyQRO3pPGrHzZQT7zghp3LU08gLQzeAEo9Le1poKSPqXydZJkcjiRkY215HLY4pGRfR+x8MWn0xbzDSk6sm2SXrL2sbkWy21Fri9+JxWLJoPAMMRvOaq6595ciujLd3bje3wF/wCGHHojhgkrWZ7mRFJiGXs9zvf6ViAB3E+GElFORVHpN/4T7MOvRXtynp6go6P1kxWOJwAVC3563BZhcm3d44a3VDUYAmF/e5XVjzrJW9RtGSbklZMG/u3mZW9lw33ceisebNuRZpq1e+oqB7ZXGOztD2YToclvtkx9JI9v/wAnncW8UZ3wourqyw4TJm+8pyt7ihwHwb3lqetgoJT6Txlj96JGPvwExd/D0jn0DA7Vt28iQsNttgbVuLd4B5pr6Lq5k2iIwezNGwccrpZlPmLkeTYB7TkMO0JXQI3VVbvle+UkSFhfKb6MQfVg/wBFVLm2gWtpHAxv4uyqPcG9mA9Hs0120pIhJ1YlnqCGyh/RZyuhI0IXvGCXFonkJ0tn4KVgeaaIN+a+V/qmjZVVTbZnyVUHVVCpdZIZGAkQEAqdAbjMCAb8TYjArbXSPNCywbPEcNNC4iQlesZwpILdo6LcG3M8b64Yt0dj0dFVtGa1JqtlMaqAECcyAAWHWGw0LXsNBxxUzRFEjRhZkcIw7mUlWHncHAoax+PDewFwCiJpJYo2k2xE2JH1VmU70O0aeaurImSamFp1idlWQKLobX1DA2FzfiCdMLe8u971kUcK08MEcTBowpZmQAEZRYBRdSQRbn4YIbgdQsW0XqmCUzpHCxPNj1hstgSXAdbWBPaGNO2NyI46J6uCuE8alQto11u6rZmDnWx17IPgMVpxECyT+mkha5lhcZopu5WNBsCtljOVzK4DDiCSkYI8QNR5DCIiAAAaAaDDzuxD12w9oxDiryEDyjSUfDCMrXAPfriKX5R74IGvv0UVtLfYLGaTKpbuBPsGGLeRPk9DTUg9KU/nPEL25Pa5VfI4XpFvlB4F0B8i6g+7BvfiXNWqvJIR7XkYn3IuKqoGOaJu7N3IC3iVoPhWAPc4neQPoMzzT50MfzOf/Ev+FMProCCCAQdCDqCMIXQx/Mp/8S/4Uw/4uG6BFVf9eT/I+ZVE7/bpfIqjsD8xNcx/VPFo/VxXw8jhbQESJzBNz5qD/A+7D30zbL/SIZg4OderC5hdWU5hYXvlYGx00IHeMIDy3jzDiPjwPxxA4ZrIVkYbKQN/3WLbQkeNI3cskSMUU/Nz2zAeBIBxfPR/vMlZTDIrJ1OWMhra2RbEW5HFAqujfZUe3FwdDVTEKeWMSKZWkZyl+0FAVAbd3Z9/jh7DmjaGQ9KQuDpp2V2qea3pBoWPj6af68VrEtx/5zBU+8YubpAr4KlZKAMflOTrYxbQsnaCX+kyg6YpvrLKWHdcev8A+cNfqoNoNtJdu/zWcQuWPD5g8Ba7H2YaejLZnW7QjYjSNWlPhpkjH718K8EOir4WPr7T+6w9eHLonpXk2g8qkiNIzmtexzaIp9hb1Y43VDUYxTge/e9XNjzhtQ2qKs//ALM//utj0fjzVvAD1taF9JqidR5tMyj3kYfLovRdiuwTPcdzSfJEtpm1Ps1O6mzH1rEB/HHBglvPYVRQejDFHGPYW+BGBUzkKSBc8h3nkPWbDF5sNuChYTvu7mSVgtrnHWOaN1h4BWb0V04hpKqrbgzG393Ap/1F8VhRyyKI3SRkexuy6N21IcA/NJzHUa4uPb9H8h2FJCOKU4jJ72eyMfWzk+vFS0dK0s0cEeXrJDlXMQqjvJJ5AchqeAw+lc15kkfoiKwPYIootfxZFtxdjNPXQqgskLCaQ8lCm6jzZvcGPLFgbydGtHVyifrXhaRhmMbJlkbgDZwRnPC449xwub6UabPo4qGFiWnJkqJODSKtgQbcFZiqheGVSO+/FsOpybOpl4L/ACtEqjkBmViB3DNc4gnLpR0wyGg7kVTMZH/pzmbYj3pm303Njj2YIaRbmmcTFAczvowctzZyrFvG1hyxVYkbKwjcqkmUuBqsgUhluO8WFm44MPtp6Xac9UCcyVMnWd7xCQhlPfZACO4qMG+kfc9KU/KoSogkbtJcDIzfOjHzkY6lRqL3GnCsdc5t1CHqAZryQ5ObdpHEIh0OzjrKyI8GWN7d/po3wX24RK3Z5p5pYD/QyMn3QewfWhU4Zei2qybSVf6yF1/ZKuPwn2439K+y+qrllHCePX7cRAPtRk9hww9ZnvdkopG9LQtd/wAf2SRVtZGI4gZv2df4YMb3m9cxHBoYyPK8mBbrcEd4t7cd22TmShm+nTmM/aiIP8X9mK6UfzWH/IcwD/5V58IygSlp4g8wR6KyOhj+ZT/4l/wph/wgdDH8yn/xL/hTD/izboETVf15P8j5lef9/dl9VtGovoGcPfwkAIPqcH24CuuuumcG/g40P++HHpUnLbSyMoC9Uqg82DXN/U1xhOqL5T9Idr7y6N7QQfbiB2qxtULTke/d1qK2Hs/dX/fD30MbLJqpJeUUVvvSH/ipwkOAwHcfhxPwxc3RPsrqqHrGFmncyfd9FPcL/ex1mZRGz2l8t+GaR+kfaKLtQS08l5UC5hZgVliOgNwLgrYacdcJs9TmEjEAXbNlX0QGbNYX5DUerBffjaMM9fNLBmsSCbi12XssR4EAHAiZBkb/AM0vcfE447VMqX3kI3XW927JJ0LaeWbtN7FsPVi6ei3Y/UUCORZ5z1p8jog8soHtxTNLSGeWKIcZGVfIytqfUvwx6ShhCKFUWVQAAOQAsB7MPjG9FbLi1eVnjzwlP1m0ynfXSsfKOV3+KjHofFD7BT/8pXSHhC1Q3redh+GN/biCufggc4cPHd4rWbPdhc/tbbmR9kLrp+snnf6UrexTkH4cdGwIA9ZSIeDTx3+62f8A04F0d+rW/EgE+Z1PvOC+7MmWvo2PATqP2gV+LY2DY+hpRGNzbcgsKH9LW4zvd91Z3S3IRs4j6UsQ/wAwH+GKeeMMLEAjuOLl6VafNs2Q/QeNz5LIt/ccU5iDZtujI7UTta4kaexfZZ5HYGSRpMqBEzm5VQWNs3FhdueuCm3ZjT7K2Yeb1T1XjZG09zLgbBRtM6Qx+nKwRfAtxbyUXY/Zwb6VsgqYaZP1dNFHEB3Zjc/uKmFV2Fo27rnwKdRPcGvnfnoPfguXfOkybQq15M+ceKyIG+JOBcs8kmQzSNKyKEUt81VAACjgo05anib4Y956cy0ez64fOiFPN4OlwrHzYOvrXC1jOy3aSBvQ1dijlcAcnZ96N7jS5dp0h73ZfbE+Hnpkp701O/NJwPU8bgj229mEvo/ps+06b6mdz4ARkfFhh46YpLUUS/SqEt6ldvgMPZ8nNWFKP9E6/Aqp8d0na2aDzp6r92TT4S44cE9jw9ZT7Qi5tCrr9oK9vei4ranJgdwIPjbyJTfh+Ux1WXDxGf2VhdDH8zn/AMS/4Uw/4r7oUkzUMp76hz7UjOLBxZt0C0NUbzvI4nzVedMWww8CVIHaiOVyP6tza/3WsfWcVYXuAx5+l5jsv7jf1Y9E7Z2aKinlhbhIhXyuND6jY+rHnKK65lcWIPaHcQcjjEUg3rM7Uis4PG9YwZcqK7ZVLBWYC5C5u01udlubYsDcPaUlTtcyIWWBY2yx3OVYhZIltwvwb24rqOK6L6x7Tb4XwydG0LPtSEqbBSxPdkVCvvLAY43VQ0j7SBo4r50i7E+TV8mUdlz1yeTHtj1Nf24AMvYYDhbTy4jFw9L+zUajWckB4XGW/wA4OQrJ69D93FRRKOHLiPI8sceLFcro+jk8UT3W2rDBXwyzEiNWJuBexyZVJA5C99MWp0fb7ybQaoDoqiMqUy3vkcvYNcntAJxFuPDFFZdNeSn42xZ/Q5tGGN5omcCWVlCrzIjS58vTNu+x7sOYdyJoZC1wj3Zq2MUXs9LDbkn/AFp0v9kSH4yHF6YpKnX9G2x41NX/AB/2wJtI/wAkDiW+YWmpfn+hSxGLADwxl1jKQ6+kjK6/aRgy+8Y+KdMfcegkAixXnzXFrsQ1Cv8Ap54a+kBHaiqIyCOdmFiD3MNR4EYo7b+wJaGQxzA5b9iWxySLyNxoHtxXjfvFjgtuLvZJRzrH6UE0iqyfQd2Ch19ZGYc+PHjdpxQYn0UhGoK0xbFXxA+wVWvRpuoYs1dUrkspESvoVT58jA+iSBYA8Fv36VvtzaJqJXnP9NPnAPJSbIPUgXF579UNRPRSQ0oUvJZWzNktGfTsbHUjs/exV03RdtFgPzUQswP64cvu4UcrXiR7z1iLBMqYHhjIom5BGujcR1VLV7Pm4H84neFfiV8UkXN98YTdrbImpZjBMjZ72UqpIlHJo7DtX+iNQdMN+625O0aWshm6uIKDlktLe8baNpl1I0YeK4tnFaW3ADk4UvTwtbMLEJE6Mdz3p1eonXJLKAqofSSO9+13MxsSOQVRxvgD0u7YElRDTqb9SC7+DuAEHmEzH74w49IO9bUMC9UAZZWKIW9FbKWLkc7AaDmSOV8UqWJJZmLMxLMzaszHiSeZOOPcGiyirZWQRdAzUjw/K+YO7jn9LccjDr6pF/5HALBzccfpjeEB98kf+2Kqu/2z+5C7F/3rPr5FOnQbFk2fKv0amRf2Qq/wxYmEToiH6PV/46f8Qw94tGG7QVo3fMUK23vNT0hiE75DK2VNCe65NuAGYXJ78UnvlSKm0qlFIILk6G9jIl2HmGvhx6bqe60reMq/tKhH4MVSshF2uSSA1zqSSdT564a87lSV8hdePusumMfm1txIsPXz9mOvdnZRqa2CNbi8i2I4hUOZm9gOvecc7rYADjaw8O8+zFldDm7/AOsqyNP1UXkDd29Zst/BsMaLlA0bOklt9ffviiPTNVZaJI8hbrJRZr2ClQW101uLi2nPFR05Atb0Tqvh3r5jHovb2xUq6eSCTg4481PFWHiDY487zQ5GkTMrBWIZkN1DA2Ei/VPPDpAi9psOIO3e/fgtE0difFT+LBvcCO+1Kf8AvT7o2/3wJy348RcH3e7THyi2hJTyrLC2WRXYg2vy10PHS4wwaoCB+F4J3L03imN2AHl2tCedXKT9mQsvxRsW1sStM1NDKwAaSNHIHC7KCbX5a4pWgqvk+2KlW0WWeWM+DNJ1kZ/eK/fwPtNhfTOw6jPlmtxQtxPJ4C/kPvdAKcEKA3pL2W+0vZPvBxswT3o2cYaljbsTHOp5Zvnr537X3j3HAzG1oKptXTsmbvHjvHNYSupzT1Dozx8Nyaujndc1c6ztb5PA9/GSRTcAD6KtYk8yABzxu3x3+qJKmRKeZooYmKApbM7KbMxJB7Ia6gcNLm98KdDVPBIJYHMUg+cvPwYcHHgcctiqqCSbkBmAzEXPafLcZiLk2vrhppy6UyS5i2X7IptU0QiKDqknO/ndXVunvln2aaqrYL1TMruBYNkawYKOZ0GUc+GFnaHTTIGHVUi5CwA6yQq5vzIVSF9pwN3s23Rts6lp6OXsxTLmjcFJCMj9ohgMx6whiRcXOEut4L9tfjgFlMx0b5CNL2HBHVNW+JzWN3jXirs3Q6RYq1+qZDDPa4QnMrgccjaXI5ggG2uuEje7fisNZMkUzQJDIUVUC6lbdp8wOa/G3C1sLWx6sRVVK7OsYWdCWYhQFB7VyeAy5h68Ft/9p0k9UJqRmcvpL2GVCQOy4L2ubAKbDXQ8taoElmIZJpqZJaXGDYg87JxZTtvZYPZSphf7vWqtiO8I6PfnbMONsVcwIZkYZXRirqbEqw4jTQ+Y0ONkVXKqyRrKyxSEF0Xs5iotqRra3K9jYXxpSMKLAADuAt8MRyOa4dqAq6mOdrTbrWzKywzbgU/bnkPAZIwfK7t+JfZhYd7Dv7gOJJ4Ad5J0w11qGi2YUvaaW66f1kt81vsLfX6mKjaLrxCIavIHjcn3xVn8PU7nzmW2TR4lNHQlPnoZ3+nVyv8AtZWHuOLCwg9C8GWge3A1ElvJcqf6cPFbVrFG8j+iilmtrooJPuGLpuQCuJm4HubwJVE9Iu0pX2lMjuSiSBVX5oAjBFh39ttfHCzFHew+qPxYJ7y7YWrq3nRSod0OVuIOQAj2jHGgsSTwCj4nELjmslUvu8kL7OTwHE6DwHM4ufomrus2cil1Yxsy2W11W91DAcCRrilnUm41ubZrcQPmoPrE4vPo83XNFSgOLSynPIPo6WVPujTzJw6NF7MBxG2nv34pndAQQeBFjjz7vRuwaCrMSkEEZo7kduMn0W7nHDxsDj0Jio+l/Y0SSiq6xLuAroWAkBXRXjBN200IHn5SObcZI+viMkWQuQq+kcLY65eAPhzU+K8sfWTX9r3ocYpI8mixlr6MT2FYcm11DeQx20uw5WAzSKlvormPdxaw4eGHsopn/wBvNUIiO/L3z8E99CtW+adC7MvVxsASSAbsNL8NLDTuGAnSlsbqtoOxHYqkDqRp20ARwD9IWRvveGNWyt3VjvaWfUAG0hQEDUD83Y29eM9qbAiUKzF1iOkj3Z2iPzJ+2TfISVYc0du7E76J4Zmc1qNk1zaaRuLPUHtBW3ZW2I62L5JVm03zX4dYRwdDwEo5r52uCbBtq7GlpiesGZOUqjs/eHGM+enjjVvBu9NS9mqj7B9GZLtA/cVcegedmse6/HG/ZW9tRELBlqY+6Q9sDuEgvmHgwPnilp3VOznl1Nm05lh072nd5LQ12yINoMxRnFwI+YdhG/z81xA3xMEJ62hl1MVRSOeJjTOl/EJmU/sg44+pjP6uspn7hLmp2PqcY0sG3YHj+a1zD2gkcxcLE1OwKqE9XMcjyK1MoPEXxoreC/bX447qigljXM8TZPpoRInrKXsPMDHBVOCqEG4zrqPPFg6oinge6JwcLHQ33KqNPLC8CRpHetxQG1xw4eGPuJHdmyIrO/0UBZvXbh5m2N8mz3T9bJT0/hLMub9lL/HGOdI1uTj68tU+GiqJxdjSRx0HMrRiLdmCKpdzwRRdj6uQ8TYY6YVpB+sqZZfq08LgH77D4EeeCCb2LChSjpREDxeY6nxKqSzHzYYHfUO0iYSe3qjxseQV9R/Dc0pvJpwGfjoF27L2ElKPlVayrk1VL3CHv09OTkAOHK51wvbb201RIZmUhVBEUfFgCeYHGRzYWHDQd+OaorWmlBkkaebgqqMxF+UcaA5fUL95xY24HRzJ1qVVYmQIc0UBsWzcpJLaAj5qcjqdRYKnpXmTpZTd3gBwHr+Vso4qfZcW7ENGjPPi73zys7blbENJQwQt6ard/tsSz+faYj1YXulTe16aMQRordfHIHLXuFsF7Njx7V7m/Dhrps3j30qBVNDSdTaEDrXlVmBkbURrkYWIXUnX0gMIm+tZWVjIzwxXRGT83IdcxBvZwLcO84u+gkLbtCyFVN1SAeslVY9fWh/dGNhN2AGuug5X5k+C/HGuWUx3zxuh0tmXTQAcRccsSnK5TZs3JipuWP0F8O84DdG5nzCyzbmOAuQuvZkcz1EK036wOOrOhzSA3Lm+mUWuSdABj0kt7a8cU50TUsprmcAFFjIkOUWS9siK3JuZtyGLkxIwZK92cy0V+K0V1N1kboHZMylc6GzLcWupINiMUPvJuRNs5i8i9bET/OQCT/8A1vcofG5Xx5Yv/GLoCCCAQdCDqCO7BUE7oXXCMnhbM3C5eeKU4K02OrfnY0NLtAJTr1aND1joD2AxkIBUfM0U3A04aY5abF+yXpWB6zkkPQyFl7opT4JwoCLEXB0IPAjAGTa8MX6yVF8CRf2cTjBd+IP6NZZdbXVLLfze2BpXNbqUVGCBc6Jp2Lts7PHVTXeiOiPqxpwfmOOLQ9zfN4HTUMr7m7OqAJPktNIGFwwjQhgeYKix88VXU9I8gUlKXSw9OS5sTa9kBv5Y17i71ulfGRLBT0z5mmS7JCAB6VpGyo5awFgL3OhxWvja8FzDorSGoDrC9+7PyVq/k42b/Yqf/tjGEnRns0ixoofUtvhj5J0k0F7JMZT3RRyS38iiEe/HLL0lxj0aWsbziCD/ADGHwwOI3Hcii8DUodtDoap17dBLNRSjhkcvGT9ZHJuPIjyOK92zRRwytFtMfJZox1nWQaRVSDmgOglvppY/wsabpVI4UM/reIf6zhZ3o31hrTAZ9nueolEi/nY9bcUbT0DoSOeUYa+gkecTQQ7iMj3do70z9VE3JzgRwK27udH9RXRK0rNQUbapTw9maReTTOdQTxtqfI64cKHol2XENKRGPMyFpCT39onAiHpcZv8A0EvqljPxtjvg6TgfSoqofZ6p/hJhzaN0QsG297139Sx5+Yc0T/Jvs3+xQfsDGS9HWzR/6Kn/AO2uOWPpLpbXkSph8ZKeS3tQMMEKHfehm0SqhJPzS4Vv2Xs3uxwscNQn4r70RoNkQwC0MUcQ+oir+EYB73b1GH9Hp7NVONBxWJf62TuA5LxY6cL4V96ulMiokpYs1OqGz1DRmRuR/NotxqDcM3sxwbL25QKCI6hCzG7tI5Esjd7mSxY/DkBgiOAnN2ihklw5N1XRT0IhjCAljqWZtWdibszHmxOuOSowReUMLqQw8CD8MDqjFqxUspuc0MqMBK3Z8bG5QX7xofaNcG6jGrYmwZK6pNPG6xhUzu7dohc2WyLza/ebDBDnNY279EKxj5H4Y9eS1btb1VlGVgpG63MSVgZM5YniQy2cfaJIHPF57LllaJGnRY5SO0iNnVT3BrC+B+7O59PQoRCt3b05X7Uj+bd31RYeGDeKCeRj3XY2wWjgjdGzC91ypiYmJgdTqpd89hVdRtaQQwMwMUYWRuzEAM1yX8z6IBOnDHBvd0eT01KJmnaUhgJI4lKIFPO4u1geJPfyxdOBG9WwjWUskAlaIuNGXwN7HvU8CNLjBHTvLQwGwQz6ZjiXbzv9F5ziliQ2QHMfoBZPbcXHrONsYlZgQFi8eJI8VGnvx3VGznp5HglQRyR+ko9Eg8GU80PI+riMROOLOHZ0JGNxxLNSuLHlpbn25+/rdZQ7GU3aV5HsNQDlFhroEt8cG6LYzQwR1Zo4kp3KdvOrSAOQFcgAjLci92uL+eNFHh43CiSo2fUUUozLG7xW4Hq5BnS3dbNYHvXHKgCEAsAAVnQAS3a708Agm7b09ZO8M9RKrqZLQRM0SRpEQM8rpYktfMNQANMb5dmRtRGu2fNM8aZmaGZi4ZUJz2z9qNwBmGuugIx27viKp2JUCjhaJ+rmhsxDTFhckM4F2LZv3sDNhb1QUmzqmVw3VVM8gp0CntAU6qdPmqGRgTgEvdckcVb9G22EhZbs7ApJqCqq5oevdHnYEu4zKgzIos1gMthoMfdy9k0FbHNLLQRQRREDP1zsCSudrliAoVSuvie7G7cKIrsWujbinWqeevyZT/HClsnbnU0U1LJAKiGoVXAz9WUkKKNSOKXUNpqNeN8PDHvLsN73UbpGR4cRABHoinRtu3TVUdW8yNIsTARfnJFsmV2HosDqLanXHRuhSUtZMkfyaWnLxGVWjrJn0BUWIY6elju6Ko2FLtAXu+gueZFPx9pwI3S3gFNBQrRRUZlljImdjebOpJKuEsyrbKQ5uNQLcLp+LG5ovfvXWWLA7K2qJ/Knpoa4KzzfJ5ZFjznM5CqpsSBdrEnxsMbId0XrYy8NbSVVjZgYbxhsobKGVyw0I43464+bpbswzPtCorlWYpKfpBVOXrpCgvw7aqL69jxxp3elllrdmqiQ08FnqBT04NgpjIDSt85jnUcLanjjhkcMgdEhGzU70sVuwVjeWF4hBKlg4jbskEXVlI+aR4A8cBZNmMgyqystjo6i+pue0OenEjDhvBViatrJR6PWdUviIVyE/t5vZgBUccWkcTZox0gWfq3mORwbp25oNIig3MbQga5otbnzUiw8xjvh2nMADHOWX/rMrj2jtD242k4Z9yOjL5b+lTFoYj+rCWWSUfTJINk7tLnjppgKppv04xRvI7NU6mMk/Vbu+o8fU9yFUD1M0TS/JneNDZpIQXW9rns+mQOZANueDHRpXr/KiZSCJIZEP3SjWPcdOGLY2HsOKkhWGEEICTqSSSTckk8ycazuzTfKVqhEonUEdYvZJBFjmto2nffA36tzoyx6t4qNrHNfvGvBFMTExMBo5TExMTCSUxMTEwkkl9Ju6fyqn66Jb1EALLbi6cXjPfcC4+sB3nFQ08gYBhwIuMeksUxtjo6qxWzJTQBoWbOjs6pGofUpzbRr6BTpbFpQ1IZdjzkqraFIZgHMGf2Qyjwa2DtiWjnkkjh65Jo0DDOqZXjLWJzcsr2010wS2d0Tzm3X1Sp9WBLnyzyfELgDtPooqY4pZZpxKsYLWHWSOwHcgKqPfbHairicLZlRQU8sHX/Pos9lVrUbzTLV09NJNK8jwswkhOZiQCCVbMLntLbusbY1bW3666IwtPSrGQVPyaCUvlb0wrG6pmBIJtfU4SUjKW7OTNwCxgE+sgXx1xVJBsWa/dmuf2VU4rnVLb3DU19e9uQHj+ERO3kHWpTy1aJJ6ccYIQ9kITZhcXUAHyGPtHQzTxq1PTVEkY7IKoCOyLW9LjjSZ00zkKw4XIB+N8bKStkVnMEjxK4yyMhsHHcPH62JGbRe03DQgP1bZMpgcI7VhDtV4GlQPWQE6SrHYC4Fu0NbG2mCeyN5KONVALLZQoJie9gNLkKb4FFolGW6gDlccfHvPnjXUVVuZUd4Nh7VBGG/xBxN8IzSFYTZuE23Z/hOVFvXHFI8lJV0352xkhnuFZgAuddQysVABFiDYY6d3t4Pkbu3yOndZLduhAVlA4qVdu2L6jKR5c8VtPMbXJa3ecsi+3BXdbc5q2Vo1yxMq5wxjdQdQLFky2OtxxBwhUMd8zeRVnDWPdYAff08120sbCFc4s5uzA8czMWN/HXHBUccPWy+iCfI/XVjK1xkC/nUtzv1gB18DpbngXtXoyr4tUEVSv1G6t/2ZDlP7WLiCsitYm3ehqihmf1wNeaGbnbtfL6sRMPzMYDzeIv2Y/vEG/1VOL4RAAAAABoAOAGFbo33cakox1q5ZpWMkg0JBOircadlQB7cNeKuqm6WQnduVxSwCGMN37+9TExMTAqJUxMTEwklMTExMJJTExMTCSUxMTEwklMfDj7iYSSr2k6Jg1RJLV1DzhmJAHYLC+mdgb25ZVsMbfyQ0oneRncRE3EK2RR4Fl7RXw088PuOfaFEs0TxPfK6lWymxsRY6jhphuEKD9PHb5VTG8+06aQmCiijjpk9ORVAaYjuY9rqx337Xljo3b6Ppa6FpC/URWtF2bmQj5xHKPl3n4s8/Q/Bmj6uWURhh1kbnMGQfNUgAr3c9CcP0cYUBVAAAsANAAOAHcMNDLm5QDKJ0kpfPpuA0Xn16WSlnKlFjnhNirKGRgfA6NGw5/A4fNmbu7P2rAXjj+SzrpIsXZKtbmvoup4g217xrhh3x3ISu6tg/VSIbZwLkxn0l/iCeBv3427t7i09E7SR9YzsuUtI2Y2vewsAOPhywg0g9i7DRvjeWmxjPHVBY+h+lFOIyz9aLnrl7LG54FfRZRwsfaMGtyN2JKGF4nm60FyyaEBVsBaxJtqCbDTXDFiYfYKwbCxpxAZqYmJiY6pVMTExMJJTExMTCSUxMTEwkl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 descr="D:\Go\20120516_Москва\Into-the-Clou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714357"/>
            <a:ext cx="3214710" cy="2571767"/>
          </a:xfrm>
          <a:prstGeom prst="rect">
            <a:avLst/>
          </a:prstGeom>
          <a:noFill/>
        </p:spPr>
      </p:pic>
      <p:graphicFrame>
        <p:nvGraphicFramePr>
          <p:cNvPr id="5" name="Схема 4"/>
          <p:cNvGraphicFramePr/>
          <p:nvPr/>
        </p:nvGraphicFramePr>
        <p:xfrm>
          <a:off x="1285852" y="1643050"/>
          <a:ext cx="8715436" cy="485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22" y="714356"/>
            <a:ext cx="8715375" cy="71436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200" b="1" kern="1200" dirty="0" smtClean="0">
                <a:solidFill>
                  <a:srgbClr val="1D487D"/>
                </a:solidFill>
                <a:latin typeface="Arial" charset="0"/>
                <a:ea typeface="+mn-ea"/>
                <a:cs typeface="+mn-cs"/>
              </a:rPr>
              <a:t>Облачные технологии. Программное обеспечение как сервис (</a:t>
            </a:r>
            <a:r>
              <a:rPr lang="ru-RU" sz="2200" b="1" kern="1200" dirty="0" err="1" smtClean="0">
                <a:solidFill>
                  <a:srgbClr val="1D487D"/>
                </a:solidFill>
                <a:latin typeface="Arial" charset="0"/>
                <a:ea typeface="+mn-ea"/>
                <a:cs typeface="+mn-cs"/>
              </a:rPr>
              <a:t>Software</a:t>
            </a:r>
            <a:r>
              <a:rPr lang="ru-RU" sz="2200" b="1" kern="1200" dirty="0" smtClean="0">
                <a:solidFill>
                  <a:srgbClr val="1D487D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ru-RU" sz="2200" b="1" kern="1200" dirty="0" err="1" smtClean="0">
                <a:solidFill>
                  <a:srgbClr val="1D487D"/>
                </a:solidFill>
                <a:latin typeface="Arial" charset="0"/>
                <a:ea typeface="+mn-ea"/>
                <a:cs typeface="+mn-cs"/>
              </a:rPr>
              <a:t>as</a:t>
            </a:r>
            <a:r>
              <a:rPr lang="ru-RU" sz="2200" b="1" kern="1200" dirty="0" smtClean="0">
                <a:solidFill>
                  <a:srgbClr val="1D487D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ru-RU" sz="2200" b="1" kern="1200" dirty="0" err="1" smtClean="0">
                <a:solidFill>
                  <a:srgbClr val="1D487D"/>
                </a:solidFill>
                <a:latin typeface="Arial" charset="0"/>
                <a:ea typeface="+mn-ea"/>
                <a:cs typeface="+mn-cs"/>
              </a:rPr>
              <a:t>a</a:t>
            </a:r>
            <a:r>
              <a:rPr lang="ru-RU" sz="2200" b="1" kern="1200" dirty="0" smtClean="0">
                <a:solidFill>
                  <a:srgbClr val="1D487D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ru-RU" sz="2200" b="1" kern="1200" dirty="0" err="1" smtClean="0">
                <a:solidFill>
                  <a:srgbClr val="1D487D"/>
                </a:solidFill>
                <a:latin typeface="Arial" charset="0"/>
                <a:ea typeface="+mn-ea"/>
                <a:cs typeface="+mn-cs"/>
              </a:rPr>
              <a:t>Service</a:t>
            </a:r>
            <a:r>
              <a:rPr lang="ru-RU" sz="2200" b="1" kern="1200" dirty="0" smtClean="0">
                <a:solidFill>
                  <a:srgbClr val="1D487D"/>
                </a:solidFill>
                <a:latin typeface="Arial" charset="0"/>
                <a:ea typeface="+mn-ea"/>
                <a:cs typeface="+mn-cs"/>
              </a:rPr>
              <a:t>, </a:t>
            </a:r>
            <a:r>
              <a:rPr lang="ru-RU" sz="2200" b="1" kern="1200" dirty="0" err="1" smtClean="0">
                <a:solidFill>
                  <a:srgbClr val="1D487D"/>
                </a:solidFill>
                <a:latin typeface="Arial" charset="0"/>
                <a:ea typeface="+mn-ea"/>
                <a:cs typeface="+mn-cs"/>
              </a:rPr>
              <a:t>SaaS</a:t>
            </a:r>
            <a:r>
              <a:rPr lang="ru-RU" sz="2200" b="1" kern="1200" dirty="0" smtClean="0">
                <a:solidFill>
                  <a:srgbClr val="1D487D"/>
                </a:solidFill>
                <a:latin typeface="Arial" charset="0"/>
                <a:ea typeface="+mn-ea"/>
                <a:cs typeface="+mn-cs"/>
              </a:rPr>
              <a:t>)</a:t>
            </a:r>
          </a:p>
        </p:txBody>
      </p:sp>
      <p:sp>
        <p:nvSpPr>
          <p:cNvPr id="14" name="Номер слайда 14"/>
          <p:cNvSpPr txBox="1">
            <a:spLocks/>
          </p:cNvSpPr>
          <p:nvPr/>
        </p:nvSpPr>
        <p:spPr bwMode="auto">
          <a:xfrm>
            <a:off x="8143900" y="295529"/>
            <a:ext cx="555092" cy="375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60E11B-E1E6-41DC-A815-B7EC991AC44F}" type="slidenum">
              <a:rPr kumimoji="0" lang="ru-RU" sz="18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Плюс 5"/>
          <p:cNvSpPr/>
          <p:nvPr/>
        </p:nvSpPr>
        <p:spPr bwMode="auto">
          <a:xfrm>
            <a:off x="3643306" y="1285860"/>
            <a:ext cx="1000132" cy="1000132"/>
          </a:xfrm>
          <a:prstGeom prst="mathPlus">
            <a:avLst/>
          </a:prstGeom>
          <a:gradFill flip="none" rotWithShape="1">
            <a:gsLst>
              <a:gs pos="0">
                <a:srgbClr val="008000">
                  <a:shade val="30000"/>
                  <a:satMod val="115000"/>
                </a:srgbClr>
              </a:gs>
              <a:gs pos="50000">
                <a:srgbClr val="008000">
                  <a:shade val="67500"/>
                  <a:satMod val="115000"/>
                </a:srgbClr>
              </a:gs>
              <a:gs pos="100000">
                <a:srgbClr val="008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Минус 6"/>
          <p:cNvSpPr/>
          <p:nvPr/>
        </p:nvSpPr>
        <p:spPr bwMode="auto">
          <a:xfrm>
            <a:off x="6357950" y="2285992"/>
            <a:ext cx="1000132" cy="1000132"/>
          </a:xfrm>
          <a:prstGeom prst="mathMinus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Заголовок 1"/>
          <p:cNvSpPr txBox="1">
            <a:spLocks/>
          </p:cNvSpPr>
          <p:nvPr/>
        </p:nvSpPr>
        <p:spPr bwMode="auto">
          <a:xfrm>
            <a:off x="214293" y="774575"/>
            <a:ext cx="8786873" cy="48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80000"/>
              </a:lnSpc>
            </a:pPr>
            <a:r>
              <a:rPr lang="ru-RU" sz="2200" dirty="0" smtClean="0">
                <a:solidFill>
                  <a:srgbClr val="1D487D"/>
                </a:solidFill>
              </a:rPr>
              <a:t>Направления анализа. Финансовый анализ</a:t>
            </a:r>
            <a:endParaRPr lang="ru-RU" sz="2200" b="1" dirty="0">
              <a:solidFill>
                <a:srgbClr val="1D487D"/>
              </a:solidFill>
            </a:endParaRPr>
          </a:p>
        </p:txBody>
      </p:sp>
      <p:sp>
        <p:nvSpPr>
          <p:cNvPr id="15" name="Номер слайда 14"/>
          <p:cNvSpPr txBox="1">
            <a:spLocks/>
          </p:cNvSpPr>
          <p:nvPr/>
        </p:nvSpPr>
        <p:spPr bwMode="auto">
          <a:xfrm>
            <a:off x="8071104" y="295529"/>
            <a:ext cx="627888" cy="375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60E11B-E1E6-41DC-A815-B7EC991AC44F}" type="slidenum">
              <a:rPr kumimoji="0" lang="ru-RU" sz="18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1" y="0"/>
            <a:ext cx="184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1" y="0"/>
            <a:ext cx="184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928800" y="1501200"/>
            <a:ext cx="8072494" cy="414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l">
              <a:lnSpc>
                <a:spcPct val="110000"/>
              </a:lnSpc>
              <a:spcAft>
                <a:spcPts val="400"/>
              </a:spcAft>
              <a:buSzPct val="200000"/>
              <a:buBlip>
                <a:blip r:embed="rId3"/>
              </a:buBlip>
            </a:pPr>
            <a:r>
              <a:rPr lang="ru-RU" sz="2000" b="0" dirty="0" smtClean="0"/>
              <a:t>Анализ исполнения бюджета</a:t>
            </a:r>
          </a:p>
          <a:p>
            <a:pPr algn="l">
              <a:lnSpc>
                <a:spcPct val="110000"/>
              </a:lnSpc>
              <a:spcAft>
                <a:spcPts val="400"/>
              </a:spcAft>
              <a:buSzPct val="200000"/>
              <a:buBlip>
                <a:blip r:embed="rId3"/>
              </a:buBlip>
            </a:pPr>
            <a:r>
              <a:rPr lang="ru-RU" sz="2000" b="0" dirty="0" smtClean="0"/>
              <a:t>Анализ налоговой базы, налоговых поступлений и платежей в бюджеты</a:t>
            </a:r>
          </a:p>
          <a:p>
            <a:pPr algn="l">
              <a:lnSpc>
                <a:spcPct val="110000"/>
              </a:lnSpc>
              <a:spcAft>
                <a:spcPts val="400"/>
              </a:spcAft>
              <a:buSzPct val="200000"/>
              <a:buBlip>
                <a:blip r:embed="rId3"/>
              </a:buBlip>
            </a:pPr>
            <a:r>
              <a:rPr lang="ru-RU" sz="2000" b="0" dirty="0" smtClean="0"/>
              <a:t>Анализ выполнения расходных обязательств</a:t>
            </a:r>
          </a:p>
          <a:p>
            <a:pPr algn="l">
              <a:lnSpc>
                <a:spcPct val="110000"/>
              </a:lnSpc>
              <a:spcAft>
                <a:spcPts val="400"/>
              </a:spcAft>
              <a:buSzPct val="200000"/>
              <a:buBlip>
                <a:blip r:embed="rId3"/>
              </a:buBlip>
            </a:pPr>
            <a:r>
              <a:rPr lang="ru-RU" sz="2000" b="0" dirty="0" smtClean="0"/>
              <a:t>Мониторинг показателей финансовой деятельности</a:t>
            </a:r>
          </a:p>
          <a:p>
            <a:pPr algn="l">
              <a:lnSpc>
                <a:spcPct val="110000"/>
              </a:lnSpc>
              <a:spcAft>
                <a:spcPts val="400"/>
              </a:spcAft>
              <a:buSzPct val="200000"/>
              <a:buBlip>
                <a:blip r:embed="rId3"/>
              </a:buBlip>
            </a:pPr>
            <a:r>
              <a:rPr lang="ru-RU" sz="2000" b="0" dirty="0" smtClean="0"/>
              <a:t>Анализ государственного и муниципального долга</a:t>
            </a:r>
          </a:p>
          <a:p>
            <a:pPr algn="l">
              <a:lnSpc>
                <a:spcPct val="110000"/>
              </a:lnSpc>
              <a:spcAft>
                <a:spcPts val="400"/>
              </a:spcAft>
              <a:buSzPct val="200000"/>
              <a:buBlip>
                <a:blip r:embed="rId3"/>
              </a:buBlip>
            </a:pPr>
            <a:r>
              <a:rPr lang="ru-RU" sz="2000" b="0" dirty="0" smtClean="0"/>
              <a:t>Анализ межбюджетных трансфертов</a:t>
            </a:r>
          </a:p>
          <a:p>
            <a:pPr algn="l">
              <a:lnSpc>
                <a:spcPct val="110000"/>
              </a:lnSpc>
              <a:spcAft>
                <a:spcPts val="400"/>
              </a:spcAft>
              <a:buSzPct val="200000"/>
              <a:buBlip>
                <a:blip r:embed="rId3"/>
              </a:buBlip>
            </a:pPr>
            <a:r>
              <a:rPr lang="ru-RU" sz="2000" b="0" dirty="0" smtClean="0"/>
              <a:t>Анализ показателей финансовой эффективности государственных и муниципальных учреждений</a:t>
            </a:r>
          </a:p>
          <a:p>
            <a:pPr algn="l">
              <a:lnSpc>
                <a:spcPct val="110000"/>
              </a:lnSpc>
              <a:spcAft>
                <a:spcPts val="400"/>
              </a:spcAft>
              <a:buSzPct val="200000"/>
              <a:buBlip>
                <a:blip r:embed="rId3"/>
              </a:buBlip>
            </a:pPr>
            <a:r>
              <a:rPr lang="ru-RU" sz="2000" b="0" dirty="0" smtClean="0"/>
              <a:t>Сравнение финансовых показателей субъекта РФ с другими субъектами РФ</a:t>
            </a:r>
          </a:p>
        </p:txBody>
      </p:sp>
      <p:pic>
        <p:nvPicPr>
          <p:cNvPr id="11265" name="Picture 1" descr="\\fs\fm\Презентации_доклады_буклеты\Буклет_2012_АЦР\PDF\icon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00826" y="5621349"/>
            <a:ext cx="1367028" cy="8794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" y="657214"/>
            <a:ext cx="9143999" cy="1143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200" b="1" kern="1200" dirty="0" smtClean="0">
                <a:solidFill>
                  <a:srgbClr val="1D487D"/>
                </a:solidFill>
                <a:latin typeface="Arial" charset="0"/>
              </a:rPr>
              <a:t>Создание систем мониторинга и анализа позволяет повысить эффективность деятельности органов власти и местного самоуправления за счет решения следующих задач</a:t>
            </a:r>
            <a:r>
              <a:rPr lang="ru-RU" sz="2200" b="1" kern="1200" dirty="0" smtClean="0">
                <a:solidFill>
                  <a:srgbClr val="1D487D"/>
                </a:solidFill>
                <a:latin typeface="Arial" charset="0"/>
                <a:ea typeface="+mn-ea"/>
                <a:cs typeface="+mn-cs"/>
              </a:rPr>
              <a:t>:</a:t>
            </a:r>
          </a:p>
        </p:txBody>
      </p:sp>
      <p:sp>
        <p:nvSpPr>
          <p:cNvPr id="4108" name="Text Box 19"/>
          <p:cNvSpPr txBox="1">
            <a:spLocks noChangeArrowheads="1"/>
          </p:cNvSpPr>
          <p:nvPr/>
        </p:nvSpPr>
        <p:spPr bwMode="auto">
          <a:xfrm>
            <a:off x="714348" y="1643050"/>
            <a:ext cx="8001056" cy="510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rgbClr val="002060"/>
              </a:buClr>
              <a:buSzPct val="100000"/>
              <a:buFont typeface="+mj-lt"/>
              <a:buAutoNum type="arabicPeriod"/>
            </a:pPr>
            <a:r>
              <a:rPr lang="ru-RU" sz="2000" dirty="0" smtClean="0"/>
              <a:t>Формирование интегрированного хранилища данных </a:t>
            </a:r>
            <a:r>
              <a:rPr lang="ru-RU" sz="2000" b="0" dirty="0" smtClean="0"/>
              <a:t>(гетерогенные источники информации, </a:t>
            </a:r>
            <a:r>
              <a:rPr lang="en-US" sz="2000" b="0" dirty="0" smtClean="0"/>
              <a:t>mash-up</a:t>
            </a:r>
            <a:r>
              <a:rPr lang="ru-RU" sz="2000" b="0" dirty="0" smtClean="0"/>
              <a:t>)</a:t>
            </a:r>
            <a:endParaRPr lang="en-US" sz="2000" b="0" dirty="0" smtClean="0"/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rgbClr val="002060"/>
              </a:buClr>
              <a:buSzPct val="100000"/>
              <a:buFont typeface="+mj-lt"/>
              <a:buAutoNum type="arabicPeriod"/>
            </a:pPr>
            <a:r>
              <a:rPr lang="ru-RU" sz="2000" dirty="0" smtClean="0"/>
              <a:t>Повышение информированности руководителей и специалистов</a:t>
            </a:r>
            <a:r>
              <a:rPr lang="ru-RU" sz="2000" b="0" dirty="0" smtClean="0"/>
              <a:t>. Обеспечение достоверной и оперативной информацией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rgbClr val="002060"/>
              </a:buClr>
              <a:buSzPct val="100000"/>
              <a:buFont typeface="+mj-lt"/>
              <a:buAutoNum type="arabicPeriod"/>
            </a:pPr>
            <a:r>
              <a:rPr lang="ru-RU" sz="2000" dirty="0" smtClean="0"/>
              <a:t>Обеспечение для руководителей повсеместного доступа к информации </a:t>
            </a:r>
            <a:r>
              <a:rPr lang="ru-RU" sz="2000" b="0" dirty="0" smtClean="0"/>
              <a:t>с персонального компьютера, смартфона, планшетного компьютера (ситуационное управление)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rgbClr val="002060"/>
              </a:buClr>
              <a:buSzPct val="100000"/>
              <a:buFont typeface="+mj-lt"/>
              <a:buAutoNum type="arabicPeriod"/>
            </a:pPr>
            <a:r>
              <a:rPr lang="ru-RU" sz="2000" dirty="0" smtClean="0"/>
              <a:t>Применение методик анализа и визуализации информации</a:t>
            </a:r>
            <a:r>
              <a:rPr lang="ru-RU" sz="2000" b="0" dirty="0" smtClean="0"/>
              <a:t>, ориентированных на выявление проблемных мест, точек роста и поддержку принятия управленческих решений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rgbClr val="002060"/>
              </a:buClr>
              <a:buSzPct val="100000"/>
              <a:buFont typeface="+mj-lt"/>
              <a:buAutoNum type="arabicPeriod"/>
            </a:pPr>
            <a:r>
              <a:rPr lang="ru-RU" sz="2000" dirty="0" smtClean="0"/>
              <a:t>Публикация информации для органов государственной власти и местного самоуправления</a:t>
            </a:r>
            <a:endParaRPr lang="ru-RU" sz="2000" b="0" dirty="0" smtClean="0"/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rgbClr val="002060"/>
              </a:buClr>
              <a:buSzPct val="100000"/>
              <a:buFont typeface="+mj-lt"/>
              <a:buAutoNum type="arabicPeriod"/>
            </a:pPr>
            <a:r>
              <a:rPr lang="ru-RU" sz="2000" dirty="0" smtClean="0"/>
              <a:t>«Открытый бюджет» и «Открытое правительство»</a:t>
            </a:r>
            <a:r>
              <a:rPr lang="ru-RU" sz="2000" b="0" dirty="0" smtClean="0"/>
              <a:t>, публикация части информации для общего доступа, общественный контроль и общественное мнение</a:t>
            </a:r>
            <a:endParaRPr lang="ru-RU" sz="2000" b="0" dirty="0"/>
          </a:p>
        </p:txBody>
      </p:sp>
      <p:sp>
        <p:nvSpPr>
          <p:cNvPr id="14" name="Номер слайда 14"/>
          <p:cNvSpPr txBox="1">
            <a:spLocks/>
          </p:cNvSpPr>
          <p:nvPr/>
        </p:nvSpPr>
        <p:spPr bwMode="auto">
          <a:xfrm>
            <a:off x="8314944" y="295529"/>
            <a:ext cx="384048" cy="375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60E11B-E1E6-41DC-A815-B7EC991AC44F}" type="slidenum">
              <a:rPr kumimoji="0" lang="ru-RU" sz="18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Заголовок 1"/>
          <p:cNvSpPr txBox="1">
            <a:spLocks/>
          </p:cNvSpPr>
          <p:nvPr/>
        </p:nvSpPr>
        <p:spPr bwMode="auto">
          <a:xfrm>
            <a:off x="214293" y="774575"/>
            <a:ext cx="8786873" cy="48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80000"/>
              </a:lnSpc>
            </a:pPr>
            <a:r>
              <a:rPr lang="ru-RU" sz="2200" dirty="0" smtClean="0">
                <a:solidFill>
                  <a:srgbClr val="1D487D"/>
                </a:solidFill>
              </a:rPr>
              <a:t>Направления анализа. Социально-экономический анализ</a:t>
            </a:r>
            <a:endParaRPr lang="ru-RU" sz="2200" b="1" dirty="0">
              <a:solidFill>
                <a:srgbClr val="1D487D"/>
              </a:solidFill>
            </a:endParaRPr>
          </a:p>
        </p:txBody>
      </p:sp>
      <p:sp>
        <p:nvSpPr>
          <p:cNvPr id="15" name="Номер слайда 14"/>
          <p:cNvSpPr txBox="1">
            <a:spLocks/>
          </p:cNvSpPr>
          <p:nvPr/>
        </p:nvSpPr>
        <p:spPr bwMode="auto">
          <a:xfrm>
            <a:off x="8071104" y="295529"/>
            <a:ext cx="627888" cy="375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60E11B-E1E6-41DC-A815-B7EC991AC44F}" type="slidenum">
              <a:rPr kumimoji="0" lang="ru-RU" sz="18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1" y="0"/>
            <a:ext cx="184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1" y="0"/>
            <a:ext cx="184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928662" y="1500174"/>
            <a:ext cx="8215338" cy="4716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l">
              <a:lnSpc>
                <a:spcPct val="110000"/>
              </a:lnSpc>
              <a:spcAft>
                <a:spcPts val="400"/>
              </a:spcAft>
              <a:buSzPct val="200000"/>
              <a:buBlip>
                <a:blip r:embed="rId3"/>
              </a:buBlip>
            </a:pPr>
            <a:r>
              <a:rPr lang="ru-RU" sz="2000" b="0" dirty="0" smtClean="0"/>
              <a:t>Мониторинг инвестиций</a:t>
            </a:r>
          </a:p>
          <a:p>
            <a:pPr algn="l">
              <a:lnSpc>
                <a:spcPct val="110000"/>
              </a:lnSpc>
              <a:spcAft>
                <a:spcPts val="400"/>
              </a:spcAft>
              <a:buSzPct val="200000"/>
              <a:buBlip>
                <a:blip r:embed="rId3"/>
              </a:buBlip>
            </a:pPr>
            <a:r>
              <a:rPr lang="ru-RU" sz="2000" b="0" dirty="0" smtClean="0"/>
              <a:t>Комплексная оценка территории</a:t>
            </a:r>
          </a:p>
          <a:p>
            <a:pPr algn="l">
              <a:lnSpc>
                <a:spcPct val="110000"/>
              </a:lnSpc>
              <a:spcAft>
                <a:spcPts val="400"/>
              </a:spcAft>
              <a:buSzPct val="200000"/>
              <a:buBlip>
                <a:blip r:embed="rId3"/>
              </a:buBlip>
            </a:pPr>
            <a:r>
              <a:rPr lang="ru-RU" sz="2000" b="0" dirty="0" smtClean="0"/>
              <a:t>Оценка органов государственной власти и ОМСУ</a:t>
            </a:r>
          </a:p>
          <a:p>
            <a:pPr algn="l">
              <a:lnSpc>
                <a:spcPct val="110000"/>
              </a:lnSpc>
              <a:spcAft>
                <a:spcPts val="400"/>
              </a:spcAft>
              <a:buSzPct val="200000"/>
              <a:buBlip>
                <a:blip r:embed="rId3"/>
              </a:buBlip>
            </a:pPr>
            <a:r>
              <a:rPr lang="ru-RU" sz="2000" b="0" dirty="0" smtClean="0"/>
              <a:t>Мониторинг закупок</a:t>
            </a:r>
          </a:p>
          <a:p>
            <a:pPr algn="l">
              <a:lnSpc>
                <a:spcPct val="110000"/>
              </a:lnSpc>
              <a:spcAft>
                <a:spcPts val="400"/>
              </a:spcAft>
              <a:buSzPct val="200000"/>
              <a:buBlip>
                <a:blip r:embed="rId3"/>
              </a:buBlip>
            </a:pPr>
            <a:r>
              <a:rPr lang="ru-RU" sz="2000" b="0" dirty="0" smtClean="0"/>
              <a:t>Мониторинг сферы ЖКХ</a:t>
            </a:r>
          </a:p>
          <a:p>
            <a:pPr algn="l">
              <a:lnSpc>
                <a:spcPct val="110000"/>
              </a:lnSpc>
              <a:spcAft>
                <a:spcPts val="400"/>
              </a:spcAft>
              <a:buSzPct val="200000"/>
              <a:buBlip>
                <a:blip r:embed="rId3"/>
              </a:buBlip>
            </a:pPr>
            <a:r>
              <a:rPr lang="ru-RU" sz="2000" b="0" dirty="0" smtClean="0"/>
              <a:t>Мониторинг цен</a:t>
            </a:r>
          </a:p>
          <a:p>
            <a:pPr algn="l">
              <a:lnSpc>
                <a:spcPct val="110000"/>
              </a:lnSpc>
              <a:spcAft>
                <a:spcPts val="400"/>
              </a:spcAft>
              <a:buSzPct val="200000"/>
              <a:buBlip>
                <a:blip r:embed="rId3"/>
              </a:buBlip>
            </a:pPr>
            <a:r>
              <a:rPr lang="ru-RU" sz="2000" b="0" dirty="0" smtClean="0"/>
              <a:t>Мониторинг и анализ ситуации на рынке труда</a:t>
            </a:r>
          </a:p>
          <a:p>
            <a:pPr algn="l">
              <a:lnSpc>
                <a:spcPct val="110000"/>
              </a:lnSpc>
              <a:spcAft>
                <a:spcPts val="400"/>
              </a:spcAft>
              <a:buSzPct val="200000"/>
              <a:buBlip>
                <a:blip r:embed="rId3"/>
              </a:buBlip>
            </a:pPr>
            <a:r>
              <a:rPr lang="ru-RU" sz="2000" b="0" dirty="0" smtClean="0"/>
              <a:t>Мониторинг окружающей среды</a:t>
            </a:r>
          </a:p>
          <a:p>
            <a:pPr algn="l">
              <a:lnSpc>
                <a:spcPct val="110000"/>
              </a:lnSpc>
              <a:spcAft>
                <a:spcPts val="400"/>
              </a:spcAft>
              <a:buSzPct val="200000"/>
              <a:buBlip>
                <a:blip r:embed="rId3"/>
              </a:buBlip>
            </a:pPr>
            <a:r>
              <a:rPr lang="ru-RU" sz="2000" b="0" dirty="0" smtClean="0"/>
              <a:t>Мониторинг целевых программ</a:t>
            </a:r>
          </a:p>
          <a:p>
            <a:pPr algn="l">
              <a:lnSpc>
                <a:spcPct val="110000"/>
              </a:lnSpc>
              <a:spcAft>
                <a:spcPts val="400"/>
              </a:spcAft>
              <a:buSzPct val="200000"/>
              <a:buBlip>
                <a:blip r:embed="rId3"/>
              </a:buBlip>
            </a:pPr>
            <a:r>
              <a:rPr lang="ru-RU" sz="2000" b="0" dirty="0" smtClean="0"/>
              <a:t>Соц.опросы и мониторинг общественно-политической ситуации</a:t>
            </a:r>
          </a:p>
          <a:p>
            <a:pPr algn="l">
              <a:lnSpc>
                <a:spcPct val="110000"/>
              </a:lnSpc>
              <a:spcAft>
                <a:spcPts val="400"/>
              </a:spcAft>
              <a:buSzPct val="200000"/>
              <a:buBlip>
                <a:blip r:embed="rId3"/>
              </a:buBlip>
            </a:pPr>
            <a:r>
              <a:rPr lang="ru-RU" sz="2000" b="0" dirty="0" smtClean="0"/>
              <a:t>Мониторинг объектов строительства</a:t>
            </a:r>
          </a:p>
          <a:p>
            <a:pPr algn="l">
              <a:lnSpc>
                <a:spcPct val="120000"/>
              </a:lnSpc>
              <a:spcAft>
                <a:spcPts val="400"/>
              </a:spcAft>
              <a:buSzPct val="200000"/>
              <a:buBlip>
                <a:blip r:embed="rId4"/>
              </a:buBlip>
            </a:pPr>
            <a:endParaRPr lang="ru-RU" sz="2000" b="0" dirty="0" smtClean="0"/>
          </a:p>
        </p:txBody>
      </p:sp>
      <p:pic>
        <p:nvPicPr>
          <p:cNvPr id="15362" name="Picture 2" descr="Z:\Презентации_доклады_буклеты\Буклет_2012_АЦР\PDF\icon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5572140"/>
            <a:ext cx="1519983" cy="9942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Заголовок 1"/>
          <p:cNvSpPr txBox="1">
            <a:spLocks/>
          </p:cNvSpPr>
          <p:nvPr/>
        </p:nvSpPr>
        <p:spPr bwMode="auto">
          <a:xfrm>
            <a:off x="214293" y="774575"/>
            <a:ext cx="8786873" cy="48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80000"/>
              </a:lnSpc>
            </a:pPr>
            <a:r>
              <a:rPr lang="ru-RU" sz="2200" dirty="0" smtClean="0">
                <a:solidFill>
                  <a:srgbClr val="1D487D"/>
                </a:solidFill>
              </a:rPr>
              <a:t>Направления анализа. Социально-экономический анализ (продолжение)</a:t>
            </a:r>
            <a:endParaRPr lang="ru-RU" sz="2200" b="1" dirty="0">
              <a:solidFill>
                <a:srgbClr val="1D487D"/>
              </a:solidFill>
            </a:endParaRPr>
          </a:p>
        </p:txBody>
      </p:sp>
      <p:sp>
        <p:nvSpPr>
          <p:cNvPr id="15" name="Номер слайда 14"/>
          <p:cNvSpPr txBox="1">
            <a:spLocks/>
          </p:cNvSpPr>
          <p:nvPr/>
        </p:nvSpPr>
        <p:spPr bwMode="auto">
          <a:xfrm>
            <a:off x="8071104" y="295529"/>
            <a:ext cx="627888" cy="375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60E11B-E1E6-41DC-A815-B7EC991AC44F}" type="slidenum">
              <a:rPr kumimoji="0" lang="ru-RU" sz="18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1" y="0"/>
            <a:ext cx="184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1" y="0"/>
            <a:ext cx="184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928800" y="1501200"/>
            <a:ext cx="8215200" cy="4251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spcAft>
                <a:spcPts val="400"/>
              </a:spcAft>
              <a:buSzPct val="200000"/>
              <a:buBlip>
                <a:blip r:embed="rId3"/>
              </a:buBlip>
            </a:pPr>
            <a:r>
              <a:rPr lang="ru-RU" sz="2000" b="0" dirty="0" smtClean="0"/>
              <a:t>Мониторинг здоровья населения и сферы здравоохранения</a:t>
            </a:r>
          </a:p>
          <a:p>
            <a:pPr algn="l">
              <a:lnSpc>
                <a:spcPct val="110000"/>
              </a:lnSpc>
              <a:spcAft>
                <a:spcPts val="400"/>
              </a:spcAft>
              <a:buSzPct val="200000"/>
              <a:buBlip>
                <a:blip r:embed="rId3"/>
              </a:buBlip>
            </a:pPr>
            <a:r>
              <a:rPr lang="ru-RU" sz="2000" b="0" dirty="0" smtClean="0"/>
              <a:t>Мониторинг социально-экономической ситуации</a:t>
            </a:r>
          </a:p>
          <a:p>
            <a:pPr algn="l">
              <a:lnSpc>
                <a:spcPct val="110000"/>
              </a:lnSpc>
              <a:spcAft>
                <a:spcPts val="400"/>
              </a:spcAft>
              <a:buSzPct val="200000"/>
              <a:buBlip>
                <a:blip r:embed="rId3"/>
              </a:buBlip>
            </a:pPr>
            <a:r>
              <a:rPr lang="ru-RU" sz="2000" b="0" dirty="0" smtClean="0"/>
              <a:t>Прогноз развития территории</a:t>
            </a:r>
          </a:p>
          <a:p>
            <a:pPr algn="l">
              <a:lnSpc>
                <a:spcPct val="110000"/>
              </a:lnSpc>
              <a:spcAft>
                <a:spcPts val="400"/>
              </a:spcAft>
              <a:buSzPct val="200000"/>
              <a:buBlip>
                <a:blip r:embed="rId3"/>
              </a:buBlip>
            </a:pPr>
            <a:r>
              <a:rPr lang="ru-RU" sz="2000" b="0" dirty="0" smtClean="0"/>
              <a:t>Стратегическое планирование</a:t>
            </a:r>
          </a:p>
          <a:p>
            <a:pPr algn="l">
              <a:lnSpc>
                <a:spcPct val="110000"/>
              </a:lnSpc>
              <a:spcAft>
                <a:spcPts val="400"/>
              </a:spcAft>
              <a:buSzPct val="200000"/>
              <a:buBlip>
                <a:blip r:embed="rId3"/>
              </a:buBlip>
            </a:pPr>
            <a:r>
              <a:rPr lang="ru-RU" sz="2000" b="0" dirty="0" smtClean="0"/>
              <a:t>Мониторинг предприятий</a:t>
            </a:r>
          </a:p>
          <a:p>
            <a:pPr algn="l">
              <a:lnSpc>
                <a:spcPct val="110000"/>
              </a:lnSpc>
              <a:spcAft>
                <a:spcPts val="400"/>
              </a:spcAft>
              <a:buSzPct val="200000"/>
              <a:buBlip>
                <a:blip r:embed="rId3"/>
              </a:buBlip>
            </a:pPr>
            <a:r>
              <a:rPr lang="ru-RU" sz="2000" b="0" dirty="0" smtClean="0"/>
              <a:t>Мониторинг учреждений социальной сферы</a:t>
            </a:r>
          </a:p>
          <a:p>
            <a:pPr algn="l">
              <a:lnSpc>
                <a:spcPct val="110000"/>
              </a:lnSpc>
              <a:spcAft>
                <a:spcPts val="400"/>
              </a:spcAft>
              <a:buSzPct val="200000"/>
              <a:buBlip>
                <a:blip r:embed="rId3"/>
              </a:buBlip>
            </a:pPr>
            <a:r>
              <a:rPr lang="ru-RU" sz="2000" b="0" dirty="0" smtClean="0"/>
              <a:t>Анализ развития банковского сектора</a:t>
            </a:r>
          </a:p>
          <a:p>
            <a:pPr algn="l">
              <a:lnSpc>
                <a:spcPct val="110000"/>
              </a:lnSpc>
              <a:spcAft>
                <a:spcPts val="400"/>
              </a:spcAft>
              <a:buSzPct val="200000"/>
              <a:buBlip>
                <a:blip r:embed="rId3"/>
              </a:buBlip>
            </a:pPr>
            <a:r>
              <a:rPr lang="ru-RU" sz="2000" b="0" dirty="0" smtClean="0"/>
              <a:t>Мониторинг лесных пожаров</a:t>
            </a:r>
          </a:p>
          <a:p>
            <a:pPr algn="l">
              <a:lnSpc>
                <a:spcPct val="110000"/>
              </a:lnSpc>
              <a:spcAft>
                <a:spcPts val="400"/>
              </a:spcAft>
              <a:buSzPct val="200000"/>
              <a:buBlip>
                <a:blip r:embed="rId3"/>
              </a:buBlip>
            </a:pPr>
            <a:r>
              <a:rPr lang="ru-RU" sz="2000" b="0" dirty="0" smtClean="0"/>
              <a:t>Мониторинг криминогенной ситуации и чрезвычайных ситуаций</a:t>
            </a:r>
          </a:p>
          <a:p>
            <a:pPr algn="l">
              <a:lnSpc>
                <a:spcPct val="110000"/>
              </a:lnSpc>
              <a:spcAft>
                <a:spcPts val="400"/>
              </a:spcAft>
              <a:buSzPct val="200000"/>
              <a:buBlip>
                <a:blip r:embed="rId3"/>
              </a:buBlip>
            </a:pPr>
            <a:r>
              <a:rPr lang="ru-RU" sz="2000" b="0" dirty="0" smtClean="0"/>
              <a:t>Сравнение с другими субъектами федерального округа и другими субъектами РФ</a:t>
            </a:r>
          </a:p>
        </p:txBody>
      </p:sp>
      <p:pic>
        <p:nvPicPr>
          <p:cNvPr id="22" name="Picture 2" descr="Z:\Презентации_доклады_буклеты\Буклет_2012_АЦР\PDF\icon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5572140"/>
            <a:ext cx="1519983" cy="9942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714359"/>
            <a:ext cx="9144000" cy="857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 eaLnBrk="0" hangingPunct="0">
              <a:lnSpc>
                <a:spcPct val="80000"/>
              </a:lnSpc>
            </a:pPr>
            <a:r>
              <a:rPr lang="ru-RU" sz="2200" dirty="0" smtClean="0">
                <a:solidFill>
                  <a:srgbClr val="1D487D"/>
                </a:solidFill>
              </a:rPr>
              <a:t>Контакты и дополнительная информация</a:t>
            </a:r>
          </a:p>
          <a:p>
            <a:pPr eaLnBrk="0" hangingPunct="0">
              <a:lnSpc>
                <a:spcPct val="80000"/>
              </a:lnSpc>
            </a:pPr>
            <a:endParaRPr lang="ru-RU" sz="2200" dirty="0">
              <a:solidFill>
                <a:srgbClr val="1D487D"/>
              </a:solidFill>
            </a:endParaRPr>
          </a:p>
        </p:txBody>
      </p:sp>
      <p:pic>
        <p:nvPicPr>
          <p:cNvPr id="241666" name="Picture 2"/>
          <p:cNvPicPr>
            <a:picLocks noChangeAspect="1" noChangeArrowheads="1"/>
          </p:cNvPicPr>
          <p:nvPr/>
        </p:nvPicPr>
        <p:blipFill>
          <a:blip r:embed="rId2"/>
          <a:srcRect t="10638" b="4559"/>
          <a:stretch>
            <a:fillRect/>
          </a:stretch>
        </p:blipFill>
        <p:spPr bwMode="auto">
          <a:xfrm>
            <a:off x="214282" y="1071546"/>
            <a:ext cx="7834354" cy="3986232"/>
          </a:xfrm>
          <a:prstGeom prst="rect">
            <a:avLst/>
          </a:prstGeom>
          <a:noFill/>
          <a:ln w="9525">
            <a:solidFill>
              <a:schemeClr val="tx2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41667" name="Picture 3"/>
          <p:cNvPicPr>
            <a:picLocks noChangeAspect="1" noChangeArrowheads="1"/>
          </p:cNvPicPr>
          <p:nvPr/>
        </p:nvPicPr>
        <p:blipFill>
          <a:blip r:embed="rId3"/>
          <a:srcRect t="10344" r="3103" b="6897"/>
          <a:stretch>
            <a:fillRect/>
          </a:stretch>
        </p:blipFill>
        <p:spPr bwMode="auto">
          <a:xfrm>
            <a:off x="2238399" y="3143248"/>
            <a:ext cx="6691319" cy="3429024"/>
          </a:xfrm>
          <a:prstGeom prst="rect">
            <a:avLst/>
          </a:prstGeom>
          <a:noFill/>
          <a:ln w="9525">
            <a:solidFill>
              <a:schemeClr val="tx2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8" name="Блок-схема: процесс 7"/>
          <p:cNvSpPr/>
          <p:nvPr/>
        </p:nvSpPr>
        <p:spPr bwMode="auto">
          <a:xfrm>
            <a:off x="357158" y="5429264"/>
            <a:ext cx="2143140" cy="1000132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dirty="0" smtClean="0">
                <a:solidFill>
                  <a:schemeClr val="tx1"/>
                </a:solidFill>
                <a:latin typeface="Arial" charset="0"/>
                <a:hlinkClick r:id="rId4"/>
              </a:rPr>
              <a:t>www.krista.ru</a:t>
            </a:r>
            <a:endParaRPr lang="en-US" dirty="0" smtClean="0">
              <a:solidFill>
                <a:schemeClr val="tx1"/>
              </a:solidFill>
              <a:latin typeface="Arial" charset="0"/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  <a:latin typeface="Arial" charset="0"/>
                <a:hlinkClick r:id="rId5"/>
              </a:rPr>
              <a:t>www.iminfin.ru</a:t>
            </a:r>
            <a:endParaRPr lang="en-US" dirty="0" smtClean="0">
              <a:solidFill>
                <a:schemeClr val="tx1"/>
              </a:solidFill>
              <a:latin typeface="Arial" charset="0"/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  <a:latin typeface="Arial" charset="0"/>
              </a:rPr>
              <a:t>8-800-200-20-72</a:t>
            </a:r>
            <a:endParaRPr lang="ru-RU" dirty="0" smtClean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74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Заголовок 1"/>
          <p:cNvSpPr txBox="1">
            <a:spLocks/>
          </p:cNvSpPr>
          <p:nvPr/>
        </p:nvSpPr>
        <p:spPr bwMode="auto">
          <a:xfrm>
            <a:off x="334967" y="714359"/>
            <a:ext cx="8535987" cy="48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80000"/>
              </a:lnSpc>
            </a:pPr>
            <a:r>
              <a:rPr lang="ru-RU" sz="2200" dirty="0" smtClean="0">
                <a:solidFill>
                  <a:srgbClr val="1D487D"/>
                </a:solidFill>
              </a:rPr>
              <a:t>Основные компоненты. Как работает решение</a:t>
            </a:r>
            <a:endParaRPr lang="ru-RU" sz="2200" dirty="0">
              <a:solidFill>
                <a:srgbClr val="1D487D"/>
              </a:solidFill>
            </a:endParaRPr>
          </a:p>
        </p:txBody>
      </p:sp>
      <p:sp>
        <p:nvSpPr>
          <p:cNvPr id="15" name="Номер слайда 14"/>
          <p:cNvSpPr txBox="1">
            <a:spLocks/>
          </p:cNvSpPr>
          <p:nvPr/>
        </p:nvSpPr>
        <p:spPr bwMode="auto">
          <a:xfrm>
            <a:off x="8314944" y="295529"/>
            <a:ext cx="384048" cy="375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60E11B-E1E6-41DC-A815-B7EC991AC44F}" type="slidenum">
              <a:rPr kumimoji="0" lang="ru-RU" sz="18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571472" y="1571612"/>
          <a:ext cx="7929618" cy="4786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Скругленная прямоугольная выноска 8"/>
          <p:cNvSpPr/>
          <p:nvPr/>
        </p:nvSpPr>
        <p:spPr bwMode="auto">
          <a:xfrm>
            <a:off x="7000860" y="1071546"/>
            <a:ext cx="2071734" cy="1143008"/>
          </a:xfrm>
          <a:prstGeom prst="wedgeRoundRectCallout">
            <a:avLst>
              <a:gd name="adj1" fmla="val -67557"/>
              <a:gd name="adj2" fmla="val 43590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z="1600" b="0" dirty="0" smtClean="0">
                <a:solidFill>
                  <a:schemeClr val="tx1"/>
                </a:solidFill>
              </a:rPr>
              <a:t>построение произвольной аналитической отчетности</a:t>
            </a:r>
            <a:endParaRPr lang="ru-RU" sz="1600" b="0" dirty="0">
              <a:solidFill>
                <a:schemeClr val="tx1"/>
              </a:solidFill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 bwMode="auto">
          <a:xfrm>
            <a:off x="7000892" y="5286388"/>
            <a:ext cx="2000264" cy="1143008"/>
          </a:xfrm>
          <a:prstGeom prst="wedgeRoundRectCallout">
            <a:avLst>
              <a:gd name="adj1" fmla="val -45130"/>
              <a:gd name="adj2" fmla="val -74208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z="1600" b="0" dirty="0" smtClean="0">
                <a:solidFill>
                  <a:schemeClr val="tx1"/>
                </a:solidFill>
              </a:rPr>
              <a:t>для </a:t>
            </a:r>
            <a:r>
              <a:rPr lang="ru-RU" sz="1600" b="0" dirty="0" err="1" smtClean="0">
                <a:solidFill>
                  <a:schemeClr val="tx1"/>
                </a:solidFill>
              </a:rPr>
              <a:t>iPad</a:t>
            </a:r>
            <a:r>
              <a:rPr lang="ru-RU" sz="1600" b="0" dirty="0" smtClean="0">
                <a:solidFill>
                  <a:schemeClr val="tx1"/>
                </a:solidFill>
              </a:rPr>
              <a:t>, планшетных компьютеров и смартфонов</a:t>
            </a:r>
          </a:p>
        </p:txBody>
      </p:sp>
      <p:sp>
        <p:nvSpPr>
          <p:cNvPr id="7" name="Скругленная прямоугольная выноска 6"/>
          <p:cNvSpPr/>
          <p:nvPr/>
        </p:nvSpPr>
        <p:spPr bwMode="auto">
          <a:xfrm>
            <a:off x="214282" y="1142984"/>
            <a:ext cx="2000264" cy="1143008"/>
          </a:xfrm>
          <a:prstGeom prst="wedgeRoundRectCallout">
            <a:avLst>
              <a:gd name="adj1" fmla="val 49771"/>
              <a:gd name="adj2" fmla="val 69589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z="1600" b="0" dirty="0" smtClean="0">
                <a:solidFill>
                  <a:schemeClr val="tx1"/>
                </a:solidFill>
              </a:rPr>
              <a:t>ввод и сбор данных ОИВ, ОМСУ, ГРБС, ПБС и пр.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Заголовок 1"/>
          <p:cNvSpPr txBox="1">
            <a:spLocks/>
          </p:cNvSpPr>
          <p:nvPr/>
        </p:nvSpPr>
        <p:spPr bwMode="auto">
          <a:xfrm>
            <a:off x="192125" y="714359"/>
            <a:ext cx="8809037" cy="48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80000"/>
              </a:lnSpc>
            </a:pPr>
            <a:r>
              <a:rPr lang="ru-RU" sz="2200" dirty="0" smtClean="0">
                <a:solidFill>
                  <a:srgbClr val="1D487D"/>
                </a:solidFill>
              </a:rPr>
              <a:t>Подсистема загрузки данных (</a:t>
            </a:r>
            <a:r>
              <a:rPr lang="en-US" sz="2200" dirty="0" smtClean="0">
                <a:solidFill>
                  <a:srgbClr val="1D487D"/>
                </a:solidFill>
              </a:rPr>
              <a:t>Extract, Transformation, Load)</a:t>
            </a:r>
            <a:r>
              <a:rPr lang="ru-RU" sz="2200" dirty="0" smtClean="0">
                <a:solidFill>
                  <a:srgbClr val="1D487D"/>
                </a:solidFill>
              </a:rPr>
              <a:t>.</a:t>
            </a:r>
          </a:p>
          <a:p>
            <a:pPr algn="ctr" eaLnBrk="0" hangingPunct="0">
              <a:lnSpc>
                <a:spcPct val="80000"/>
              </a:lnSpc>
            </a:pPr>
            <a:r>
              <a:rPr lang="ru-RU" sz="2200" b="1" dirty="0" smtClean="0">
                <a:solidFill>
                  <a:srgbClr val="1D487D"/>
                </a:solidFill>
              </a:rPr>
              <a:t>Источники информации для наполнения хранилища данных</a:t>
            </a:r>
            <a:endParaRPr lang="ru-RU" sz="2200" b="1" dirty="0">
              <a:solidFill>
                <a:srgbClr val="1D487D"/>
              </a:solidFill>
            </a:endParaRPr>
          </a:p>
        </p:txBody>
      </p:sp>
      <p:sp>
        <p:nvSpPr>
          <p:cNvPr id="15" name="Номер слайда 14"/>
          <p:cNvSpPr txBox="1">
            <a:spLocks/>
          </p:cNvSpPr>
          <p:nvPr/>
        </p:nvSpPr>
        <p:spPr bwMode="auto">
          <a:xfrm>
            <a:off x="8314944" y="295529"/>
            <a:ext cx="384048" cy="375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60E11B-E1E6-41DC-A815-B7EC991AC44F}" type="slidenum">
              <a:rPr kumimoji="0" lang="ru-RU" sz="18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357158" y="1428736"/>
          <a:ext cx="8286808" cy="38364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Схема 5"/>
          <p:cNvGraphicFramePr/>
          <p:nvPr/>
        </p:nvGraphicFramePr>
        <p:xfrm>
          <a:off x="0" y="5328185"/>
          <a:ext cx="9144000" cy="135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Заголовок 1"/>
          <p:cNvSpPr txBox="1">
            <a:spLocks/>
          </p:cNvSpPr>
          <p:nvPr/>
        </p:nvSpPr>
        <p:spPr bwMode="auto">
          <a:xfrm>
            <a:off x="13" y="714359"/>
            <a:ext cx="9143999" cy="48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80000"/>
              </a:lnSpc>
            </a:pPr>
            <a:r>
              <a:rPr lang="ru-RU" sz="2200" dirty="0" smtClean="0">
                <a:solidFill>
                  <a:srgbClr val="1D487D"/>
                </a:solidFill>
              </a:rPr>
              <a:t>Н</a:t>
            </a:r>
            <a:r>
              <a:rPr lang="ru-RU" sz="2200" b="1" dirty="0" smtClean="0">
                <a:solidFill>
                  <a:srgbClr val="1D487D"/>
                </a:solidFill>
              </a:rPr>
              <a:t>ерегламентированная отчетность (</a:t>
            </a:r>
            <a:r>
              <a:rPr lang="en-US" sz="2200" b="1" dirty="0" smtClean="0">
                <a:solidFill>
                  <a:srgbClr val="1D487D"/>
                </a:solidFill>
              </a:rPr>
              <a:t>OLAP</a:t>
            </a:r>
            <a:r>
              <a:rPr lang="ru-RU" sz="2200" b="1" dirty="0" smtClean="0">
                <a:solidFill>
                  <a:srgbClr val="1D487D"/>
                </a:solidFill>
              </a:rPr>
              <a:t>). </a:t>
            </a:r>
          </a:p>
          <a:p>
            <a:pPr eaLnBrk="0" hangingPunct="0">
              <a:lnSpc>
                <a:spcPct val="80000"/>
              </a:lnSpc>
            </a:pPr>
            <a:r>
              <a:rPr lang="ru-RU" sz="2200" b="1" dirty="0" smtClean="0">
                <a:solidFill>
                  <a:srgbClr val="1D487D"/>
                </a:solidFill>
              </a:rPr>
              <a:t>Визуальный редактор</a:t>
            </a:r>
            <a:endParaRPr lang="ru-RU" sz="2200" b="1" dirty="0">
              <a:solidFill>
                <a:srgbClr val="1D487D"/>
              </a:solidFill>
            </a:endParaRPr>
          </a:p>
        </p:txBody>
      </p:sp>
      <p:sp>
        <p:nvSpPr>
          <p:cNvPr id="15" name="Номер слайда 14"/>
          <p:cNvSpPr txBox="1">
            <a:spLocks/>
          </p:cNvSpPr>
          <p:nvPr/>
        </p:nvSpPr>
        <p:spPr bwMode="auto">
          <a:xfrm>
            <a:off x="8314944" y="295529"/>
            <a:ext cx="384048" cy="375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60E11B-E1E6-41DC-A815-B7EC991AC44F}" type="slidenum">
              <a:rPr kumimoji="0" lang="ru-RU" sz="18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800" b="1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27" name="Picture 3" descr="Z:\Презентации_доклады_буклеты\Буклет_2012_АЦР\СкриныПК\MDX Эксперт1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996" y="1446490"/>
            <a:ext cx="8900160" cy="5340096"/>
          </a:xfrm>
          <a:prstGeom prst="rect">
            <a:avLst/>
          </a:prstGeom>
          <a:noFill/>
          <a:ln>
            <a:solidFill>
              <a:schemeClr val="tx2">
                <a:lumMod val="65000"/>
                <a:lumOff val="35000"/>
              </a:schemeClr>
            </a:solidFill>
          </a:ln>
        </p:spPr>
      </p:pic>
      <p:sp>
        <p:nvSpPr>
          <p:cNvPr id="6" name="Прямоугольник 7"/>
          <p:cNvSpPr>
            <a:spLocks noChangeArrowheads="1"/>
          </p:cNvSpPr>
          <p:nvPr/>
        </p:nvSpPr>
        <p:spPr bwMode="auto">
          <a:xfrm>
            <a:off x="5643570" y="1375052"/>
            <a:ext cx="3428992" cy="20313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b="0" dirty="0" smtClean="0"/>
              <a:t>Аналитики работают с моделями данных в терминах предметной области, выполняют срезы данных, строят необходимые сводные отчеты, детальные отчеты, дополнительные вычисления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Презентации_доклады_буклеты\Буклет_2012_АЦР\СкриныПК\ЦФО.bmp"/>
          <p:cNvPicPr>
            <a:picLocks noChangeAspect="1" noChangeArrowheads="1"/>
          </p:cNvPicPr>
          <p:nvPr/>
        </p:nvPicPr>
        <p:blipFill>
          <a:blip r:embed="rId3"/>
          <a:srcRect t="4817" r="1584" b="28275"/>
          <a:stretch>
            <a:fillRect/>
          </a:stretch>
        </p:blipFill>
        <p:spPr bwMode="auto">
          <a:xfrm>
            <a:off x="214282" y="1357298"/>
            <a:ext cx="6400860" cy="5500702"/>
          </a:xfrm>
          <a:prstGeom prst="rect">
            <a:avLst/>
          </a:prstGeom>
          <a:noFill/>
          <a:ln>
            <a:solidFill>
              <a:schemeClr val="tx2">
                <a:lumMod val="65000"/>
                <a:lumOff val="35000"/>
              </a:schemeClr>
            </a:solidFill>
          </a:ln>
        </p:spPr>
      </p:pic>
      <p:sp>
        <p:nvSpPr>
          <p:cNvPr id="3082" name="Заголовок 1"/>
          <p:cNvSpPr txBox="1">
            <a:spLocks/>
          </p:cNvSpPr>
          <p:nvPr/>
        </p:nvSpPr>
        <p:spPr bwMode="auto">
          <a:xfrm>
            <a:off x="13" y="714359"/>
            <a:ext cx="9143999" cy="48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80000"/>
              </a:lnSpc>
            </a:pPr>
            <a:r>
              <a:rPr lang="ru-RU" sz="2200" dirty="0" smtClean="0">
                <a:solidFill>
                  <a:srgbClr val="1D487D"/>
                </a:solidFill>
              </a:rPr>
              <a:t>На </a:t>
            </a:r>
            <a:r>
              <a:rPr lang="ru-RU" sz="2200" dirty="0" err="1" smtClean="0">
                <a:solidFill>
                  <a:srgbClr val="1D487D"/>
                </a:solidFill>
              </a:rPr>
              <a:t>веб-портале</a:t>
            </a:r>
            <a:r>
              <a:rPr lang="ru-RU" sz="2200" dirty="0" smtClean="0">
                <a:solidFill>
                  <a:srgbClr val="1D487D"/>
                </a:solidFill>
              </a:rPr>
              <a:t> публикуется аналитическая отчетность с распределением прав: ОГВ, ОМСУ, население, СМИ</a:t>
            </a:r>
          </a:p>
        </p:txBody>
      </p:sp>
      <p:sp>
        <p:nvSpPr>
          <p:cNvPr id="15" name="Номер слайда 14"/>
          <p:cNvSpPr txBox="1">
            <a:spLocks/>
          </p:cNvSpPr>
          <p:nvPr/>
        </p:nvSpPr>
        <p:spPr bwMode="auto">
          <a:xfrm>
            <a:off x="8071104" y="295529"/>
            <a:ext cx="627888" cy="375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60E11B-E1E6-41DC-A815-B7EC991AC44F}" type="slidenum">
              <a:rPr kumimoji="0" lang="ru-RU" sz="18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1" y="0"/>
            <a:ext cx="184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1" y="4219576"/>
            <a:ext cx="184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1" y="0"/>
            <a:ext cx="184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4743450"/>
            <a:ext cx="4142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70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Блок-схема: процесс 10"/>
          <p:cNvSpPr/>
          <p:nvPr/>
        </p:nvSpPr>
        <p:spPr bwMode="auto">
          <a:xfrm>
            <a:off x="5643570" y="1785926"/>
            <a:ext cx="3429024" cy="2571768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b="0" dirty="0" smtClean="0">
                <a:solidFill>
                  <a:schemeClr val="tx1"/>
                </a:solidFill>
                <a:latin typeface="Arial" charset="0"/>
              </a:rPr>
              <a:t>Открыта часть информации для свободного доступа в соответствии с требованиями современного информационного общества и электронного правительства </a:t>
            </a:r>
          </a:p>
          <a:p>
            <a:r>
              <a:rPr lang="ru-RU" b="0" dirty="0" smtClean="0">
                <a:solidFill>
                  <a:schemeClr val="tx1"/>
                </a:solidFill>
                <a:latin typeface="Arial" charset="0"/>
              </a:rPr>
              <a:t>«Открытый бюджет»</a:t>
            </a:r>
          </a:p>
          <a:p>
            <a:r>
              <a:rPr lang="ru-RU" b="0" dirty="0" smtClean="0">
                <a:solidFill>
                  <a:schemeClr val="tx1"/>
                </a:solidFill>
                <a:latin typeface="Arial" charset="0"/>
              </a:rPr>
              <a:t>«Открытое правительство»</a:t>
            </a:r>
          </a:p>
        </p:txBody>
      </p:sp>
      <p:pic>
        <p:nvPicPr>
          <p:cNvPr id="2051" name="Picture 3" descr="D:\Go\20110530_Сбербанк\Презентация\Материалы\Basic_set_Png\Basic_set_Png\globe_6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86710" y="4071942"/>
            <a:ext cx="812698" cy="8126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Заголовок 1"/>
          <p:cNvSpPr txBox="1">
            <a:spLocks/>
          </p:cNvSpPr>
          <p:nvPr/>
        </p:nvSpPr>
        <p:spPr bwMode="auto">
          <a:xfrm>
            <a:off x="334967" y="787403"/>
            <a:ext cx="8535987" cy="48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80000"/>
              </a:lnSpc>
            </a:pPr>
            <a:endParaRPr lang="ru-RU" sz="2200" b="1">
              <a:solidFill>
                <a:srgbClr val="1D487D"/>
              </a:solidFill>
            </a:endParaRPr>
          </a:p>
        </p:txBody>
      </p:sp>
      <p:sp>
        <p:nvSpPr>
          <p:cNvPr id="1028" name="Номер слайда 14"/>
          <p:cNvSpPr txBox="1">
            <a:spLocks/>
          </p:cNvSpPr>
          <p:nvPr/>
        </p:nvSpPr>
        <p:spPr bwMode="auto">
          <a:xfrm>
            <a:off x="8169325" y="295275"/>
            <a:ext cx="53022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BDE110AF-233E-45DF-A2B8-9C7D13A64453}" type="slidenum">
              <a:rPr lang="ru-RU" b="1">
                <a:solidFill>
                  <a:schemeClr val="bg1"/>
                </a:solidFill>
              </a:rPr>
              <a:pPr algn="r"/>
              <a:t>7</a:t>
            </a:fld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1029" name="Заголовок 1"/>
          <p:cNvSpPr txBox="1">
            <a:spLocks/>
          </p:cNvSpPr>
          <p:nvPr/>
        </p:nvSpPr>
        <p:spPr bwMode="auto">
          <a:xfrm>
            <a:off x="0" y="715967"/>
            <a:ext cx="9144000" cy="48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80000"/>
              </a:lnSpc>
            </a:pPr>
            <a:r>
              <a:rPr lang="ru-RU" sz="2200" dirty="0" smtClean="0">
                <a:solidFill>
                  <a:srgbClr val="1D487D"/>
                </a:solidFill>
              </a:rPr>
              <a:t>Автоматизированный сбор данных от органов власти, МО, ГРБС и иных участников информационного обмена</a:t>
            </a:r>
            <a:endParaRPr lang="ru-RU" sz="2200" b="1" dirty="0">
              <a:solidFill>
                <a:srgbClr val="1D487D"/>
              </a:solidFill>
            </a:endParaRPr>
          </a:p>
        </p:txBody>
      </p:sp>
      <p:sp>
        <p:nvSpPr>
          <p:cNvPr id="1031" name="Rectangle 8"/>
          <p:cNvSpPr>
            <a:spLocks noChangeArrowheads="1"/>
          </p:cNvSpPr>
          <p:nvPr/>
        </p:nvSpPr>
        <p:spPr bwMode="auto">
          <a:xfrm>
            <a:off x="-52388" y="1576389"/>
            <a:ext cx="184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1" y="0"/>
            <a:ext cx="184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5" name="Picture 3" descr="Z:\Презентации_доклады_буклеты\Буклет_2012_АЦР\СкриныПК\03-01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074" y="1333350"/>
            <a:ext cx="6881818" cy="5381798"/>
          </a:xfrm>
          <a:prstGeom prst="rect">
            <a:avLst/>
          </a:prstGeom>
          <a:noFill/>
          <a:ln>
            <a:solidFill>
              <a:schemeClr val="tx2">
                <a:lumMod val="65000"/>
                <a:lumOff val="35000"/>
              </a:schemeClr>
            </a:solidFill>
          </a:ln>
        </p:spPr>
      </p:pic>
      <p:pic>
        <p:nvPicPr>
          <p:cNvPr id="3074" name="Picture 2" descr="Z:\Презентации_доклады_буклеты\Буклет_2012_АЦР\СкриныПК\03-02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3494019"/>
            <a:ext cx="4929222" cy="3292567"/>
          </a:xfrm>
          <a:prstGeom prst="rect">
            <a:avLst/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</p:pic>
      <p:sp>
        <p:nvSpPr>
          <p:cNvPr id="9" name="Блок-схема: процесс 8"/>
          <p:cNvSpPr/>
          <p:nvPr/>
        </p:nvSpPr>
        <p:spPr bwMode="auto">
          <a:xfrm>
            <a:off x="5572132" y="1785926"/>
            <a:ext cx="3429024" cy="1000132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b="0" dirty="0" err="1" smtClean="0">
                <a:solidFill>
                  <a:schemeClr val="tx1"/>
                </a:solidFill>
                <a:latin typeface="Arial" charset="0"/>
              </a:rPr>
              <a:t>Веб-интерфейс</a:t>
            </a:r>
            <a:r>
              <a:rPr lang="ru-RU" b="0" dirty="0" smtClean="0">
                <a:solidFill>
                  <a:schemeClr val="tx1"/>
                </a:solidFill>
                <a:latin typeface="Arial" charset="0"/>
              </a:rPr>
              <a:t> системы разработан по технологиям RIA (</a:t>
            </a:r>
            <a:r>
              <a:rPr lang="ru-RU" b="0" dirty="0" err="1" smtClean="0">
                <a:solidFill>
                  <a:schemeClr val="tx1"/>
                </a:solidFill>
                <a:latin typeface="Arial" charset="0"/>
              </a:rPr>
              <a:t>Rich</a:t>
            </a:r>
            <a:r>
              <a:rPr lang="ru-RU" b="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ru-RU" b="0" dirty="0" err="1" smtClean="0">
                <a:solidFill>
                  <a:schemeClr val="tx1"/>
                </a:solidFill>
                <a:latin typeface="Arial" charset="0"/>
              </a:rPr>
              <a:t>Internet</a:t>
            </a:r>
            <a:r>
              <a:rPr lang="ru-RU" b="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ru-RU" b="0" dirty="0" err="1" smtClean="0">
                <a:solidFill>
                  <a:schemeClr val="tx1"/>
                </a:solidFill>
                <a:latin typeface="Arial" charset="0"/>
              </a:rPr>
              <a:t>Application</a:t>
            </a:r>
            <a:r>
              <a:rPr lang="ru-RU" b="0" dirty="0" smtClean="0">
                <a:solidFill>
                  <a:schemeClr val="tx1"/>
                </a:solidFill>
                <a:latin typeface="Arial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Заголовок 1"/>
          <p:cNvSpPr txBox="1">
            <a:spLocks/>
          </p:cNvSpPr>
          <p:nvPr/>
        </p:nvSpPr>
        <p:spPr bwMode="auto">
          <a:xfrm>
            <a:off x="13" y="714359"/>
            <a:ext cx="9143999" cy="48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80000"/>
              </a:lnSpc>
            </a:pPr>
            <a:r>
              <a:rPr lang="ru-RU" sz="2200" dirty="0" smtClean="0">
                <a:solidFill>
                  <a:srgbClr val="1D487D"/>
                </a:solidFill>
              </a:rPr>
              <a:t>Для руководителей создаются индивидуальные «ситуационные панели» (</a:t>
            </a:r>
            <a:r>
              <a:rPr lang="ru-RU" sz="2200" dirty="0" err="1" smtClean="0">
                <a:solidFill>
                  <a:srgbClr val="1D487D"/>
                </a:solidFill>
              </a:rPr>
              <a:t>dashboard</a:t>
            </a:r>
            <a:r>
              <a:rPr lang="ru-RU" sz="2200" dirty="0" smtClean="0">
                <a:solidFill>
                  <a:srgbClr val="1D487D"/>
                </a:solidFill>
              </a:rPr>
              <a:t>)</a:t>
            </a:r>
            <a:endParaRPr lang="en-US" sz="2200" dirty="0">
              <a:solidFill>
                <a:srgbClr val="1D487D"/>
              </a:solidFill>
            </a:endParaRPr>
          </a:p>
        </p:txBody>
      </p:sp>
      <p:sp>
        <p:nvSpPr>
          <p:cNvPr id="15" name="Номер слайда 14"/>
          <p:cNvSpPr txBox="1">
            <a:spLocks/>
          </p:cNvSpPr>
          <p:nvPr/>
        </p:nvSpPr>
        <p:spPr bwMode="auto">
          <a:xfrm>
            <a:off x="8143900" y="295529"/>
            <a:ext cx="555092" cy="375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60E11B-E1E6-41DC-A815-B7EC991AC44F}" type="slidenum">
              <a:rPr kumimoji="0" lang="ru-RU" sz="18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 r="1686"/>
          <a:stretch>
            <a:fillRect/>
          </a:stretch>
        </p:blipFill>
        <p:spPr bwMode="auto">
          <a:xfrm>
            <a:off x="71406" y="1362353"/>
            <a:ext cx="7858180" cy="4995605"/>
          </a:xfrm>
          <a:prstGeom prst="rect">
            <a:avLst/>
          </a:prstGeom>
          <a:noFill/>
          <a:ln w="9525">
            <a:solidFill>
              <a:schemeClr val="tx2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4099" name="Picture 3" descr="D:\Go\20110530_Сбербанк\СЦ\Фото НАО 25.05\Копия reportonwall.JPG"/>
          <p:cNvPicPr>
            <a:picLocks noChangeAspect="1" noChangeArrowheads="1"/>
          </p:cNvPicPr>
          <p:nvPr/>
        </p:nvPicPr>
        <p:blipFill>
          <a:blip r:embed="rId4"/>
          <a:srcRect t="12817" b="21264"/>
          <a:stretch>
            <a:fillRect/>
          </a:stretch>
        </p:blipFill>
        <p:spPr bwMode="auto">
          <a:xfrm>
            <a:off x="3857620" y="4214818"/>
            <a:ext cx="5201920" cy="2571768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8" name="Блок-схема: процесс 7"/>
          <p:cNvSpPr/>
          <p:nvPr/>
        </p:nvSpPr>
        <p:spPr bwMode="auto">
          <a:xfrm>
            <a:off x="5786446" y="1428736"/>
            <a:ext cx="3214710" cy="2357454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b="0" dirty="0" smtClean="0">
                <a:solidFill>
                  <a:schemeClr val="tx1"/>
                </a:solidFill>
                <a:latin typeface="Arial" charset="0"/>
              </a:rPr>
              <a:t>Панели отражают укрупненную информацию по основным показателям в зоне внимания и контроля. </a:t>
            </a:r>
          </a:p>
          <a:p>
            <a:r>
              <a:rPr lang="ru-RU" b="0" dirty="0" smtClean="0">
                <a:solidFill>
                  <a:schemeClr val="tx1"/>
                </a:solidFill>
                <a:latin typeface="Arial" charset="0"/>
              </a:rPr>
              <a:t>Ситуационные панели включаются как компонент архитектуры ситуационного центра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Заголовок 1"/>
          <p:cNvSpPr txBox="1">
            <a:spLocks/>
          </p:cNvSpPr>
          <p:nvPr/>
        </p:nvSpPr>
        <p:spPr bwMode="auto">
          <a:xfrm>
            <a:off x="334967" y="714359"/>
            <a:ext cx="8535987" cy="48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80000"/>
              </a:lnSpc>
            </a:pPr>
            <a:r>
              <a:rPr lang="ru-RU" sz="2200" dirty="0" smtClean="0">
                <a:solidFill>
                  <a:srgbClr val="1D487D"/>
                </a:solidFill>
              </a:rPr>
              <a:t>Приложение «</a:t>
            </a:r>
            <a:r>
              <a:rPr lang="ru-RU" sz="2200" dirty="0" err="1" smtClean="0">
                <a:solidFill>
                  <a:srgbClr val="1D487D"/>
                </a:solidFill>
              </a:rPr>
              <a:t>iМониторинг</a:t>
            </a:r>
            <a:r>
              <a:rPr lang="ru-RU" sz="2200" dirty="0" smtClean="0">
                <a:solidFill>
                  <a:srgbClr val="1D487D"/>
                </a:solidFill>
              </a:rPr>
              <a:t>»</a:t>
            </a:r>
            <a:r>
              <a:rPr lang="en-US" sz="2200" dirty="0" smtClean="0">
                <a:solidFill>
                  <a:srgbClr val="1D487D"/>
                </a:solidFill>
              </a:rPr>
              <a:t> </a:t>
            </a:r>
            <a:r>
              <a:rPr lang="ru-RU" sz="2200" dirty="0" smtClean="0">
                <a:solidFill>
                  <a:srgbClr val="1D487D"/>
                </a:solidFill>
              </a:rPr>
              <a:t>для</a:t>
            </a:r>
            <a:r>
              <a:rPr lang="en-US" sz="2200" dirty="0" smtClean="0">
                <a:solidFill>
                  <a:srgbClr val="1D487D"/>
                </a:solidFill>
              </a:rPr>
              <a:t> </a:t>
            </a:r>
            <a:r>
              <a:rPr lang="ru-RU" sz="2200" dirty="0" smtClean="0">
                <a:solidFill>
                  <a:srgbClr val="1D487D"/>
                </a:solidFill>
              </a:rPr>
              <a:t>мобильных устройств</a:t>
            </a:r>
            <a:endParaRPr lang="ru-RU" sz="2200" b="1" dirty="0">
              <a:solidFill>
                <a:srgbClr val="1D487D"/>
              </a:solidFill>
            </a:endParaRPr>
          </a:p>
        </p:txBody>
      </p:sp>
      <p:sp>
        <p:nvSpPr>
          <p:cNvPr id="15" name="Номер слайда 14"/>
          <p:cNvSpPr txBox="1">
            <a:spLocks/>
          </p:cNvSpPr>
          <p:nvPr/>
        </p:nvSpPr>
        <p:spPr bwMode="auto">
          <a:xfrm>
            <a:off x="8215338" y="295529"/>
            <a:ext cx="483654" cy="375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60E11B-E1E6-41DC-A815-B7EC991AC44F}" type="slidenum">
              <a:rPr kumimoji="0" lang="ru-RU" sz="18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 descr="Z:\Презентации_доклады_буклеты\Буклет_2012_АЦР\Available_on_the_App_Store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1214442"/>
            <a:ext cx="2867015" cy="963214"/>
          </a:xfrm>
          <a:prstGeom prst="rect">
            <a:avLst/>
          </a:prstGeom>
          <a:noFill/>
        </p:spPr>
      </p:pic>
      <p:pic>
        <p:nvPicPr>
          <p:cNvPr id="1027" name="Picture 3" descr="Z:\Презентации_доклады_буклеты\Буклет_2012_АЦР\СкриныiPad\Разделы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1142983"/>
            <a:ext cx="4214842" cy="5619789"/>
          </a:xfrm>
          <a:prstGeom prst="rect">
            <a:avLst/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</p:pic>
      <p:pic>
        <p:nvPicPr>
          <p:cNvPr id="1028" name="Picture 4" descr="D:\Go\20120516_Москва\загруженное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3353" y="2143136"/>
            <a:ext cx="2857500" cy="2857500"/>
          </a:xfrm>
          <a:prstGeom prst="rect">
            <a:avLst/>
          </a:prstGeom>
          <a:noFill/>
        </p:spPr>
      </p:pic>
      <p:sp>
        <p:nvSpPr>
          <p:cNvPr id="11" name="Блок-схема: процесс 10"/>
          <p:cNvSpPr/>
          <p:nvPr/>
        </p:nvSpPr>
        <p:spPr bwMode="auto">
          <a:xfrm>
            <a:off x="285720" y="5072074"/>
            <a:ext cx="3214710" cy="1500198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b="0" dirty="0" smtClean="0">
                <a:solidFill>
                  <a:schemeClr val="tx1"/>
                </a:solidFill>
                <a:latin typeface="Arial" charset="0"/>
              </a:rPr>
              <a:t>Приложение для планшетных компьютеров </a:t>
            </a:r>
            <a:r>
              <a:rPr lang="en-US" b="0" dirty="0" err="1" smtClean="0">
                <a:solidFill>
                  <a:schemeClr val="tx1"/>
                </a:solidFill>
                <a:latin typeface="Arial" charset="0"/>
              </a:rPr>
              <a:t>iPad</a:t>
            </a:r>
            <a:r>
              <a:rPr lang="ru-RU" b="0" dirty="0" smtClean="0">
                <a:solidFill>
                  <a:schemeClr val="tx1"/>
                </a:solidFill>
                <a:latin typeface="Arial" charset="0"/>
              </a:rPr>
              <a:t> и смартфонов установили более </a:t>
            </a:r>
            <a:r>
              <a:rPr lang="ru-RU" dirty="0" smtClean="0">
                <a:solidFill>
                  <a:schemeClr val="tx1"/>
                </a:solidFill>
                <a:latin typeface="Arial" charset="0"/>
              </a:rPr>
              <a:t>70 тысяч пользователей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9584</TotalTime>
  <Words>893</Words>
  <Application>Microsoft Office PowerPoint</Application>
  <PresentationFormat>Экран (4:3)</PresentationFormat>
  <Paragraphs>168</Paragraphs>
  <Slides>22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Оформление по умолчанию</vt:lpstr>
      <vt:lpstr>Аналитические системы для государственного и муниципального управления.  iМониторинг.  Облачные технологии анализа данных</vt:lpstr>
      <vt:lpstr>Создание систем мониторинга и анализа позволяет повысить эффективность деятельности органов власти и местного самоуправления за счет решения следующих задач: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Облачные технологии. Программное обеспечение как сервис (Software as a Service, SaaS)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АЦР 20110630</dc:title>
  <dc:creator>Баркова</dc:creator>
  <cp:lastModifiedBy>Ландо Сергей Владимирович</cp:lastModifiedBy>
  <cp:revision>917</cp:revision>
  <dcterms:created xsi:type="dcterms:W3CDTF">2005-06-07T14:37:31Z</dcterms:created>
  <dcterms:modified xsi:type="dcterms:W3CDTF">2012-05-30T07:11:27Z</dcterms:modified>
</cp:coreProperties>
</file>