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99" r:id="rId4"/>
    <p:sldId id="274" r:id="rId5"/>
    <p:sldId id="286" r:id="rId6"/>
    <p:sldId id="295" r:id="rId7"/>
    <p:sldId id="281" r:id="rId8"/>
    <p:sldId id="282" r:id="rId9"/>
    <p:sldId id="290" r:id="rId10"/>
    <p:sldId id="285" r:id="rId11"/>
    <p:sldId id="300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56B4B6"/>
    <a:srgbClr val="0B368B"/>
    <a:srgbClr val="044E92"/>
    <a:srgbClr val="0C3F8A"/>
    <a:srgbClr val="0A6D8C"/>
    <a:srgbClr val="006F96"/>
    <a:srgbClr val="0082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2098C-ADD1-4550-BF75-CF97166BE6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EA239D-DDE8-4E22-B81C-12364B75D57D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effectLst/>
              <a:latin typeface="Arial" pitchFamily="34" charset="0"/>
              <a:cs typeface="Arial" pitchFamily="34" charset="0"/>
            </a:rPr>
            <a:t>Государственный заказ на приоритетные для региона научные исследования</a:t>
          </a:r>
          <a:endParaRPr lang="ru-RU" sz="1600" b="1" dirty="0">
            <a:effectLst/>
            <a:latin typeface="Arial" pitchFamily="34" charset="0"/>
            <a:cs typeface="Arial" pitchFamily="34" charset="0"/>
          </a:endParaRPr>
        </a:p>
      </dgm:t>
    </dgm:pt>
    <dgm:pt modelId="{1CE4E1B8-F87A-449C-A768-43CDD6D718F2}" type="parTrans" cxnId="{B87639DC-83C8-45A3-8DDB-A31A3A09EE44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92141E81-6EC7-4869-AD56-6F55B4CD3090}" type="sibTrans" cxnId="{B87639DC-83C8-45A3-8DDB-A31A3A09EE44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D1323204-1A47-44BE-A0BB-D7170B230D6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поддержано более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170 </a:t>
          </a: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исследовательских проектов;</a:t>
          </a:r>
          <a:endParaRPr lang="ru-RU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7E43E98-856D-4EE2-B028-D325E14211ED}" type="parTrans" cxnId="{AEB19F71-03C3-4532-B779-896E88B3AE70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6DE6DD38-7BCE-40C3-BAD4-4A4C1C864B0B}" type="sibTrans" cxnId="{AEB19F71-03C3-4532-B779-896E88B3AE70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9BC563A2-CA9B-41BF-B24C-1370106314A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effectLst/>
              <a:latin typeface="Arial" pitchFamily="34" charset="0"/>
              <a:cs typeface="Arial" pitchFamily="34" charset="0"/>
            </a:rPr>
            <a:t>Федеральные целевые программы и конкурсы Минобрнауки России</a:t>
          </a:r>
          <a:endParaRPr lang="ru-RU" sz="1600" b="1" dirty="0">
            <a:effectLst/>
            <a:latin typeface="Arial" pitchFamily="34" charset="0"/>
            <a:cs typeface="Arial" pitchFamily="34" charset="0"/>
          </a:endParaRPr>
        </a:p>
      </dgm:t>
    </dgm:pt>
    <dgm:pt modelId="{65BC7CFD-525C-468E-BA4F-02C96245EA99}" type="parTrans" cxnId="{325E35CF-B4EB-4E6C-98E4-3F37BAB31F13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4C214286-8E9B-4020-9330-28A3B137A0B8}" type="sibTrans" cxnId="{325E35CF-B4EB-4E6C-98E4-3F37BAB31F13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58EA3914-DA64-4330-A6F3-0E055D77E3F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36</a:t>
          </a: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 проектов-победителей конкурсных отборов;</a:t>
          </a:r>
          <a:endParaRPr lang="ru-RU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37E123F-79C5-4DDB-BB22-8CEEB0B9EDF2}" type="parTrans" cxnId="{873E1FC4-8CA9-481C-AE92-73B89CAF381A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A4045E96-4C5C-4B5C-90AC-91C69318F88C}" type="sibTrans" cxnId="{873E1FC4-8CA9-481C-AE92-73B89CAF381A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8007FADD-C08C-44D1-A3A6-E92B7501AC11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привлечено около 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370млн.руб. </a:t>
          </a: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федеральных инвестиций</a:t>
          </a:r>
          <a:endParaRPr lang="ru-RU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E2D5477-68F5-464A-8389-22A1BFEF558A}" type="parTrans" cxnId="{41A7AED0-7624-46FA-B627-96969C92225A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8C46F4E5-DEC3-43E0-8C13-12CD08EBD844}" type="sibTrans" cxnId="{41A7AED0-7624-46FA-B627-96969C92225A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D32293D2-1E81-4D69-8774-E446BD251434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effectLst/>
              <a:latin typeface="Arial" pitchFamily="34" charset="0"/>
              <a:cs typeface="Arial" pitchFamily="34" charset="0"/>
            </a:rPr>
            <a:t>Наукоград Российской Федерации </a:t>
          </a:r>
          <a:r>
            <a:rPr lang="ru-RU" sz="1600" b="1" dirty="0" err="1" smtClean="0">
              <a:effectLst/>
              <a:latin typeface="Arial" pitchFamily="34" charset="0"/>
              <a:cs typeface="Arial" pitchFamily="34" charset="0"/>
            </a:rPr>
            <a:t>г.Бийск</a:t>
          </a:r>
          <a:endParaRPr lang="ru-RU" sz="1600" b="1" dirty="0">
            <a:effectLst/>
            <a:latin typeface="Arial" pitchFamily="34" charset="0"/>
            <a:cs typeface="Arial" pitchFamily="34" charset="0"/>
          </a:endParaRPr>
        </a:p>
      </dgm:t>
    </dgm:pt>
    <dgm:pt modelId="{CB01A340-6D37-4D7C-B578-72C44B422BC7}" type="parTrans" cxnId="{5C9FD5DC-CE97-46FD-A3BA-2464AF02E2CC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3B26A0DD-D262-419D-BA33-AB9A0C03DB5E}" type="sibTrans" cxnId="{5C9FD5DC-CE97-46FD-A3BA-2464AF02E2CC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D9B4384F-97F7-4CD9-9605-30B3B8AD4E0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реализовано более 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230 </a:t>
          </a: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инновационных проектов;</a:t>
          </a:r>
          <a:endParaRPr lang="ru-RU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5D6A0F2-6883-4665-93EC-398412891E0A}" type="parTrans" cxnId="{97EA01A2-4C6E-4B1A-807A-CCB1D87F736A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2ECD858E-38A0-4430-A7A1-D12D0E97C1D1}" type="sibTrans" cxnId="{97EA01A2-4C6E-4B1A-807A-CCB1D87F736A}">
      <dgm:prSet/>
      <dgm:spPr/>
      <dgm:t>
        <a:bodyPr/>
        <a:lstStyle/>
        <a:p>
          <a:endParaRPr lang="ru-RU" sz="1800">
            <a:effectLst/>
            <a:latin typeface="Arial" pitchFamily="34" charset="0"/>
            <a:cs typeface="Arial" pitchFamily="34" charset="0"/>
          </a:endParaRPr>
        </a:p>
      </dgm:t>
    </dgm:pt>
    <dgm:pt modelId="{BB3383A8-B4A0-436D-9EEA-9F65851460D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привлечено около 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36 млн.руб.</a:t>
          </a: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 федеральных и краевых средств</a:t>
          </a:r>
          <a:endParaRPr lang="ru-RU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C0BBBD1-3DC1-469E-B2D9-1D9F4109E465}" type="parTrans" cxnId="{C5E3EDAC-D4B6-4FF4-9C17-134D6F06EDB5}">
      <dgm:prSet/>
      <dgm:spPr/>
      <dgm:t>
        <a:bodyPr/>
        <a:lstStyle/>
        <a:p>
          <a:endParaRPr lang="ru-RU"/>
        </a:p>
      </dgm:t>
    </dgm:pt>
    <dgm:pt modelId="{822927E7-538B-4699-A727-A85CFE683683}" type="sibTrans" cxnId="{C5E3EDAC-D4B6-4FF4-9C17-134D6F06EDB5}">
      <dgm:prSet/>
      <dgm:spPr/>
      <dgm:t>
        <a:bodyPr/>
        <a:lstStyle/>
        <a:p>
          <a:endParaRPr lang="ru-RU"/>
        </a:p>
      </dgm:t>
    </dgm:pt>
    <dgm:pt modelId="{1D311862-041E-4050-8007-6051BC25C36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привлечено 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1302 млн.руб. </a:t>
          </a:r>
          <a:r>
            <a:rPr lang="ru-RU" sz="18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на развитие инфраструктуры</a:t>
          </a:r>
          <a:endParaRPr lang="ru-RU" sz="18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D1DF104-7A89-4CA4-87B9-BB2680CA8993}" type="parTrans" cxnId="{0C449571-0DD1-4EDA-8967-D254287D14DA}">
      <dgm:prSet/>
      <dgm:spPr/>
      <dgm:t>
        <a:bodyPr/>
        <a:lstStyle/>
        <a:p>
          <a:endParaRPr lang="ru-RU"/>
        </a:p>
      </dgm:t>
    </dgm:pt>
    <dgm:pt modelId="{37CC8037-0229-4A56-848E-8C9DDFF1FE07}" type="sibTrans" cxnId="{0C449571-0DD1-4EDA-8967-D254287D14DA}">
      <dgm:prSet/>
      <dgm:spPr/>
      <dgm:t>
        <a:bodyPr/>
        <a:lstStyle/>
        <a:p>
          <a:endParaRPr lang="ru-RU"/>
        </a:p>
      </dgm:t>
    </dgm:pt>
    <dgm:pt modelId="{B0F153FB-1205-455C-965A-57BCF87B23DE}" type="pres">
      <dgm:prSet presAssocID="{D782098C-ADD1-4550-BF75-CF97166BE6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0593A-03FE-4E3E-BE15-E28F6DB4CF78}" type="pres">
      <dgm:prSet presAssocID="{17EA239D-DDE8-4E22-B81C-12364B75D57D}" presName="linNode" presStyleCnt="0"/>
      <dgm:spPr/>
    </dgm:pt>
    <dgm:pt modelId="{D2EF192D-0E3A-4763-BD16-210480C87CAE}" type="pres">
      <dgm:prSet presAssocID="{17EA239D-DDE8-4E22-B81C-12364B75D57D}" presName="parentText" presStyleLbl="node1" presStyleIdx="0" presStyleCnt="3" custScaleX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162B1-F66A-47E2-8B5C-3AC7733E4CB4}" type="pres">
      <dgm:prSet presAssocID="{17EA239D-DDE8-4E22-B81C-12364B75D57D}" presName="descendantText" presStyleLbl="alignAccFollowNode1" presStyleIdx="0" presStyleCnt="3" custScaleY="123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C68D8-7C17-44AB-B089-E101F6F371D9}" type="pres">
      <dgm:prSet presAssocID="{92141E81-6EC7-4869-AD56-6F55B4CD3090}" presName="sp" presStyleCnt="0"/>
      <dgm:spPr/>
    </dgm:pt>
    <dgm:pt modelId="{8DA6DF3D-E6D9-4BE0-81BE-286BC02BA8A3}" type="pres">
      <dgm:prSet presAssocID="{9BC563A2-CA9B-41BF-B24C-1370106314A0}" presName="linNode" presStyleCnt="0"/>
      <dgm:spPr/>
    </dgm:pt>
    <dgm:pt modelId="{53AB9AD2-87D0-4B37-BC0B-4455F17A57C1}" type="pres">
      <dgm:prSet presAssocID="{9BC563A2-CA9B-41BF-B24C-1370106314A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CA173-132B-4C3D-8AFC-9CC8735318EE}" type="pres">
      <dgm:prSet presAssocID="{9BC563A2-CA9B-41BF-B24C-1370106314A0}" presName="descendantText" presStyleLbl="alignAccFollowNode1" presStyleIdx="1" presStyleCnt="3" custScaleY="121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A1F10-D190-4FD3-861C-B88DEBAA16FB}" type="pres">
      <dgm:prSet presAssocID="{4C214286-8E9B-4020-9330-28A3B137A0B8}" presName="sp" presStyleCnt="0"/>
      <dgm:spPr/>
    </dgm:pt>
    <dgm:pt modelId="{6A6D3EEA-45B6-4270-AD1C-664EC3CBA5FE}" type="pres">
      <dgm:prSet presAssocID="{D32293D2-1E81-4D69-8774-E446BD251434}" presName="linNode" presStyleCnt="0"/>
      <dgm:spPr/>
    </dgm:pt>
    <dgm:pt modelId="{7DB248A5-F1F1-48EF-94E5-6C1F6CA2E551}" type="pres">
      <dgm:prSet presAssocID="{D32293D2-1E81-4D69-8774-E446BD2514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7AAD6-698C-42B2-99CE-50906E803756}" type="pres">
      <dgm:prSet presAssocID="{D32293D2-1E81-4D69-8774-E446BD251434}" presName="descendantText" presStyleLbl="alignAccFollowNode1" presStyleIdx="2" presStyleCnt="3" custScaleY="12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FD5DC-CE97-46FD-A3BA-2464AF02E2CC}" srcId="{D782098C-ADD1-4550-BF75-CF97166BE675}" destId="{D32293D2-1E81-4D69-8774-E446BD251434}" srcOrd="2" destOrd="0" parTransId="{CB01A340-6D37-4D7C-B578-72C44B422BC7}" sibTransId="{3B26A0DD-D262-419D-BA33-AB9A0C03DB5E}"/>
    <dgm:cxn modelId="{783D420F-1105-4770-ACD5-A0E355857BBC}" type="presOf" srcId="{17EA239D-DDE8-4E22-B81C-12364B75D57D}" destId="{D2EF192D-0E3A-4763-BD16-210480C87CAE}" srcOrd="0" destOrd="0" presId="urn:microsoft.com/office/officeart/2005/8/layout/vList5"/>
    <dgm:cxn modelId="{F4413E83-6608-424F-A698-4BC091951E84}" type="presOf" srcId="{9BC563A2-CA9B-41BF-B24C-1370106314A0}" destId="{53AB9AD2-87D0-4B37-BC0B-4455F17A57C1}" srcOrd="0" destOrd="0" presId="urn:microsoft.com/office/officeart/2005/8/layout/vList5"/>
    <dgm:cxn modelId="{AEB19F71-03C3-4532-B779-896E88B3AE70}" srcId="{17EA239D-DDE8-4E22-B81C-12364B75D57D}" destId="{D1323204-1A47-44BE-A0BB-D7170B230D65}" srcOrd="0" destOrd="0" parTransId="{C7E43E98-856D-4EE2-B028-D325E14211ED}" sibTransId="{6DE6DD38-7BCE-40C3-BAD4-4A4C1C864B0B}"/>
    <dgm:cxn modelId="{41A7AED0-7624-46FA-B627-96969C92225A}" srcId="{9BC563A2-CA9B-41BF-B24C-1370106314A0}" destId="{8007FADD-C08C-44D1-A3A6-E92B7501AC11}" srcOrd="1" destOrd="0" parTransId="{EE2D5477-68F5-464A-8389-22A1BFEF558A}" sibTransId="{8C46F4E5-DEC3-43E0-8C13-12CD08EBD844}"/>
    <dgm:cxn modelId="{873E1FC4-8CA9-481C-AE92-73B89CAF381A}" srcId="{9BC563A2-CA9B-41BF-B24C-1370106314A0}" destId="{58EA3914-DA64-4330-A6F3-0E055D77E3FA}" srcOrd="0" destOrd="0" parTransId="{F37E123F-79C5-4DDB-BB22-8CEEB0B9EDF2}" sibTransId="{A4045E96-4C5C-4B5C-90AC-91C69318F88C}"/>
    <dgm:cxn modelId="{2D42B943-B465-4F0A-94E2-4A96E4E42289}" type="presOf" srcId="{BB3383A8-B4A0-436D-9EEA-9F65851460D3}" destId="{50C162B1-F66A-47E2-8B5C-3AC7733E4CB4}" srcOrd="0" destOrd="1" presId="urn:microsoft.com/office/officeart/2005/8/layout/vList5"/>
    <dgm:cxn modelId="{454F235A-B877-4A33-B5A0-7E7E83317B9F}" type="presOf" srcId="{D1323204-1A47-44BE-A0BB-D7170B230D65}" destId="{50C162B1-F66A-47E2-8B5C-3AC7733E4CB4}" srcOrd="0" destOrd="0" presId="urn:microsoft.com/office/officeart/2005/8/layout/vList5"/>
    <dgm:cxn modelId="{E81511B9-A646-430C-8502-35673FF6DD92}" type="presOf" srcId="{1D311862-041E-4050-8007-6051BC25C36A}" destId="{DD07AAD6-698C-42B2-99CE-50906E803756}" srcOrd="0" destOrd="1" presId="urn:microsoft.com/office/officeart/2005/8/layout/vList5"/>
    <dgm:cxn modelId="{F57098E8-B2E4-45A0-B405-4727B80800A2}" type="presOf" srcId="{D9B4384F-97F7-4CD9-9605-30B3B8AD4E0E}" destId="{DD07AAD6-698C-42B2-99CE-50906E803756}" srcOrd="0" destOrd="0" presId="urn:microsoft.com/office/officeart/2005/8/layout/vList5"/>
    <dgm:cxn modelId="{C5E3EDAC-D4B6-4FF4-9C17-134D6F06EDB5}" srcId="{17EA239D-DDE8-4E22-B81C-12364B75D57D}" destId="{BB3383A8-B4A0-436D-9EEA-9F65851460D3}" srcOrd="1" destOrd="0" parTransId="{AC0BBBD1-3DC1-469E-B2D9-1D9F4109E465}" sibTransId="{822927E7-538B-4699-A727-A85CFE683683}"/>
    <dgm:cxn modelId="{0C449571-0DD1-4EDA-8967-D254287D14DA}" srcId="{D32293D2-1E81-4D69-8774-E446BD251434}" destId="{1D311862-041E-4050-8007-6051BC25C36A}" srcOrd="1" destOrd="0" parTransId="{6D1DF104-7A89-4CA4-87B9-BB2680CA8993}" sibTransId="{37CC8037-0229-4A56-848E-8C9DDFF1FE07}"/>
    <dgm:cxn modelId="{59DB7065-B448-42A5-ABBA-967BF64A020E}" type="presOf" srcId="{D32293D2-1E81-4D69-8774-E446BD251434}" destId="{7DB248A5-F1F1-48EF-94E5-6C1F6CA2E551}" srcOrd="0" destOrd="0" presId="urn:microsoft.com/office/officeart/2005/8/layout/vList5"/>
    <dgm:cxn modelId="{E45D6064-31C0-4FB1-AC40-7548D5677585}" type="presOf" srcId="{8007FADD-C08C-44D1-A3A6-E92B7501AC11}" destId="{D11CA173-132B-4C3D-8AFC-9CC8735318EE}" srcOrd="0" destOrd="1" presId="urn:microsoft.com/office/officeart/2005/8/layout/vList5"/>
    <dgm:cxn modelId="{325E35CF-B4EB-4E6C-98E4-3F37BAB31F13}" srcId="{D782098C-ADD1-4550-BF75-CF97166BE675}" destId="{9BC563A2-CA9B-41BF-B24C-1370106314A0}" srcOrd="1" destOrd="0" parTransId="{65BC7CFD-525C-468E-BA4F-02C96245EA99}" sibTransId="{4C214286-8E9B-4020-9330-28A3B137A0B8}"/>
    <dgm:cxn modelId="{97EA01A2-4C6E-4B1A-807A-CCB1D87F736A}" srcId="{D32293D2-1E81-4D69-8774-E446BD251434}" destId="{D9B4384F-97F7-4CD9-9605-30B3B8AD4E0E}" srcOrd="0" destOrd="0" parTransId="{35D6A0F2-6883-4665-93EC-398412891E0A}" sibTransId="{2ECD858E-38A0-4430-A7A1-D12D0E97C1D1}"/>
    <dgm:cxn modelId="{B87639DC-83C8-45A3-8DDB-A31A3A09EE44}" srcId="{D782098C-ADD1-4550-BF75-CF97166BE675}" destId="{17EA239D-DDE8-4E22-B81C-12364B75D57D}" srcOrd="0" destOrd="0" parTransId="{1CE4E1B8-F87A-449C-A768-43CDD6D718F2}" sibTransId="{92141E81-6EC7-4869-AD56-6F55B4CD3090}"/>
    <dgm:cxn modelId="{34C0B43B-97B2-4B4B-944D-2E62641D0B27}" type="presOf" srcId="{D782098C-ADD1-4550-BF75-CF97166BE675}" destId="{B0F153FB-1205-455C-965A-57BCF87B23DE}" srcOrd="0" destOrd="0" presId="urn:microsoft.com/office/officeart/2005/8/layout/vList5"/>
    <dgm:cxn modelId="{54016958-F8D9-4049-AD8F-9002DC57CA6D}" type="presOf" srcId="{58EA3914-DA64-4330-A6F3-0E055D77E3FA}" destId="{D11CA173-132B-4C3D-8AFC-9CC8735318EE}" srcOrd="0" destOrd="0" presId="urn:microsoft.com/office/officeart/2005/8/layout/vList5"/>
    <dgm:cxn modelId="{883B965B-2EE4-44C5-BA73-08CE6C1871D7}" type="presParOf" srcId="{B0F153FB-1205-455C-965A-57BCF87B23DE}" destId="{3A50593A-03FE-4E3E-BE15-E28F6DB4CF78}" srcOrd="0" destOrd="0" presId="urn:microsoft.com/office/officeart/2005/8/layout/vList5"/>
    <dgm:cxn modelId="{14D37BA7-2186-432E-AA81-CA0279A12CB7}" type="presParOf" srcId="{3A50593A-03FE-4E3E-BE15-E28F6DB4CF78}" destId="{D2EF192D-0E3A-4763-BD16-210480C87CAE}" srcOrd="0" destOrd="0" presId="urn:microsoft.com/office/officeart/2005/8/layout/vList5"/>
    <dgm:cxn modelId="{49ABEB0B-CC2D-4181-A91C-0A3C1CEEEEC0}" type="presParOf" srcId="{3A50593A-03FE-4E3E-BE15-E28F6DB4CF78}" destId="{50C162B1-F66A-47E2-8B5C-3AC7733E4CB4}" srcOrd="1" destOrd="0" presId="urn:microsoft.com/office/officeart/2005/8/layout/vList5"/>
    <dgm:cxn modelId="{0CBB33FC-9687-45DC-8CD2-9595FC2AD8B0}" type="presParOf" srcId="{B0F153FB-1205-455C-965A-57BCF87B23DE}" destId="{05BC68D8-7C17-44AB-B089-E101F6F371D9}" srcOrd="1" destOrd="0" presId="urn:microsoft.com/office/officeart/2005/8/layout/vList5"/>
    <dgm:cxn modelId="{6520EEFE-EA17-4AE4-B6F7-F80B81DDE4B6}" type="presParOf" srcId="{B0F153FB-1205-455C-965A-57BCF87B23DE}" destId="{8DA6DF3D-E6D9-4BE0-81BE-286BC02BA8A3}" srcOrd="2" destOrd="0" presId="urn:microsoft.com/office/officeart/2005/8/layout/vList5"/>
    <dgm:cxn modelId="{5A7440CB-A908-4703-ADA9-86715892B00C}" type="presParOf" srcId="{8DA6DF3D-E6D9-4BE0-81BE-286BC02BA8A3}" destId="{53AB9AD2-87D0-4B37-BC0B-4455F17A57C1}" srcOrd="0" destOrd="0" presId="urn:microsoft.com/office/officeart/2005/8/layout/vList5"/>
    <dgm:cxn modelId="{2D542BDF-D5FD-427A-82D3-A45958B5BB99}" type="presParOf" srcId="{8DA6DF3D-E6D9-4BE0-81BE-286BC02BA8A3}" destId="{D11CA173-132B-4C3D-8AFC-9CC8735318EE}" srcOrd="1" destOrd="0" presId="urn:microsoft.com/office/officeart/2005/8/layout/vList5"/>
    <dgm:cxn modelId="{7999E84D-8732-4F6B-B565-53356C81FA3F}" type="presParOf" srcId="{B0F153FB-1205-455C-965A-57BCF87B23DE}" destId="{4BFA1F10-D190-4FD3-861C-B88DEBAA16FB}" srcOrd="3" destOrd="0" presId="urn:microsoft.com/office/officeart/2005/8/layout/vList5"/>
    <dgm:cxn modelId="{4C0ABE69-80F7-4557-B29C-DA2B380DB21A}" type="presParOf" srcId="{B0F153FB-1205-455C-965A-57BCF87B23DE}" destId="{6A6D3EEA-45B6-4270-AD1C-664EC3CBA5FE}" srcOrd="4" destOrd="0" presId="urn:microsoft.com/office/officeart/2005/8/layout/vList5"/>
    <dgm:cxn modelId="{37935FC6-5553-44CC-A3C2-FC78B889DACA}" type="presParOf" srcId="{6A6D3EEA-45B6-4270-AD1C-664EC3CBA5FE}" destId="{7DB248A5-F1F1-48EF-94E5-6C1F6CA2E551}" srcOrd="0" destOrd="0" presId="urn:microsoft.com/office/officeart/2005/8/layout/vList5"/>
    <dgm:cxn modelId="{8B124967-10C0-4BEB-8C7E-12DDB4B18186}" type="presParOf" srcId="{6A6D3EEA-45B6-4270-AD1C-664EC3CBA5FE}" destId="{DD07AAD6-698C-42B2-99CE-50906E8037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269D0C-59D1-4C40-A399-06E96A52924C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114DA7-3F93-4544-B0BC-277C21FE5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23983-3B32-4919-8ED3-DACE627461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BD945-6621-4511-BA56-57B2E03B9E7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02839-6F18-42CA-AF2F-4178D490A0E7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147643-721F-4A1C-9127-AD806838000D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8581C7-4D33-46B3-B392-DDA2B9755A87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/>
              <a:t>6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90C273-CE26-44A4-BEF2-25D6AF1F04FE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9439C4-AB78-479B-B210-4A9D371F88C8}" type="slidenum"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2F206-9F77-4617-8E41-5B42D159489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C0DE-5914-4809-87E5-EB8E51514F27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9FD3-1745-4B43-AD9F-52636D7C0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AB46-0633-4DA2-8A02-5B3C0EE459CE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6A60-83EE-47FB-9A22-7B868E007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BE4A-125F-4FEB-A041-D4948AF0E764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D740-90E4-457D-9C4C-75B8F5396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35B6-FAE8-45DA-8F51-154D0C648F87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CF77-D1F3-41D7-86CF-204B63D2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513A-2F0F-4A29-8EAE-F1A39E4B9D14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5FC9-0E1F-4A29-AB48-60F2940EA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7631-3C49-49FC-A5B5-30D2F33B5A53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67C9-1E7E-42AD-8F72-812059EAC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A991-63FB-4682-A06C-D4878D9DEA7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91D1-44C4-4FDA-A819-1DDD77CDC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273A-5C1A-4232-A1A5-4D5AD59C06EB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8C7B-1839-4EA2-80C3-470DEE91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F3B1-1939-4B22-93D5-E96E1ED70C6A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4708-2147-4512-AFED-F4E50F80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D0BA-3A72-4F50-BD21-860367CBC71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037E-4990-4954-9E98-D5698255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8CF6-BC6C-4958-B9DD-498A44E145B2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DDED-AE06-4DE5-BB25-746A4E43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BDEC-9D54-4C78-900F-3D91C9EAC971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7FE4-8F00-47AA-84F5-72282E1F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9D39-B4FA-4A12-8F02-E874FB829EA4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A237-DCA0-467A-98CA-FBA659B12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9A99-9F5F-47AE-8C4E-99F9DA0E1866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4013-03BF-46D5-91BB-38A5AC93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8746-45BD-4BB0-B739-600CC5CBCC2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24AF-FE9A-4DDD-9EA8-370754EDA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733A-1C67-4663-A967-896982545919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38CB-DE70-4C9C-B953-DB0AC8171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4E7E-2C58-42DB-8A4C-9D8543C6C2C4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C77A-611A-4577-A1CA-9E9E45C9D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8D40-1A68-4708-90E7-CAFEC431861A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FF1D-2128-4748-BB94-03633D69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5755-493B-41EE-8432-F9C151B361E8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193B-7493-4B9C-983E-B1F0B2BD2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5526-A9FB-4B53-849C-1F9CC426118E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A7E7-5634-460D-B081-87623859E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4932-C558-4076-B1CE-9AEAB98CE847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5E5F-12C3-41FB-BE0E-3DB4AF490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BAE3-1200-453F-8A86-F24D5ACCF605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B0AF-A9F8-4F79-8E8F-62F0271AB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226C-D78E-48D0-B3E4-0EA48DBCEF8F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65DE-123C-4B7A-BB83-AD075D4A6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C9D8-D493-45D5-921A-86FF32184EFC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88D-45D7-43CE-B7BA-9D9679B76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FF9D-6F76-4D39-9A6D-875802C3C009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9DC5-9BF8-4C11-87AF-1866644DB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16DA-5995-47A7-BBE1-058AFC7FC50C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2DA3-10D0-44BC-B1E9-BBA993FF5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B691-084D-4F7F-BCBE-D110F06BE2AF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FBE5-311B-4AF5-A0FA-5CB22D54B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4DE6-3C26-4129-9678-1ABB9E5847B8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054B-784B-41DC-8507-66DB68C82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B76D-C92B-4CD2-A4D7-3522C492B38E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A68D-8B13-4B63-B19D-62046CF6A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D22C-4696-4D10-8616-0C0A7813995E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6296-8514-4047-BA18-109FE986A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880D-429D-43D8-9B99-082747814D0D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10-F4C5-416F-85E3-6EEFE9F22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6F2C-69D1-40BA-B27F-0CC973440D25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DEB6-A9D9-4ED0-A2D7-A9D00A8D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3F10-1310-4F35-A87E-3A04C1F71EE5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03A4-5AF5-4CE9-BD78-690A1D52E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37C4-3850-4921-8E12-E9D56B3E5CC2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CF04-90EA-4AEB-8A45-918DB9775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8F471-A6EE-4BA9-8C23-CDC8D9EA7D21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34A12-CCC0-4FB9-8D07-4C990346A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8CC6B-F7F3-430D-9FA8-DC3614192286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6F4FF2-1936-4DAF-9B1E-054433A7C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C2C5C-30CB-4B7C-8227-91E7502F6E3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5E9EF-E9AC-4900-8A2C-BB37B1FB7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wmf"/><Relationship Id="rId4" Type="http://schemas.openxmlformats.org/officeDocument/2006/relationships/diagramData" Target="../diagrams/data1.xml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9.emf"/><Relationship Id="rId10" Type="http://schemas.openxmlformats.org/officeDocument/2006/relationships/image" Target="../media/image22.jpeg"/><Relationship Id="rId4" Type="http://schemas.openxmlformats.org/officeDocument/2006/relationships/image" Target="../media/image18.emf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55650" y="227704"/>
            <a:ext cx="7967663" cy="91528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Заседание Координационного Совета по инновационной политике Межрегиональной ассоциации «Сибирское Соглашение»</a:t>
            </a:r>
            <a:endParaRPr lang="ru-RU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14348" y="2285992"/>
            <a:ext cx="7905774" cy="1144348"/>
            <a:chOff x="-3646" y="-204"/>
            <a:chExt cx="2177" cy="1542"/>
          </a:xfrm>
        </p:grpSpPr>
        <p:sp>
          <p:nvSpPr>
            <p:cNvPr id="8" name="Прямоугольник с двумя скругленными противолежащими углами 21"/>
            <p:cNvSpPr/>
            <p:nvPr/>
          </p:nvSpPr>
          <p:spPr>
            <a:xfrm>
              <a:off x="-3646" y="-204"/>
              <a:ext cx="2177" cy="1542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-3556" y="-159"/>
              <a:ext cx="2087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Опыт практической реализации кластерной политики в Алтайском крае</a:t>
              </a:r>
              <a:endParaRPr lang="ru-RU" sz="2800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857488" y="4173540"/>
            <a:ext cx="61644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Жидких Александр Анатольевич</a:t>
            </a:r>
          </a:p>
          <a:p>
            <a:pPr algn="just">
              <a:defRPr/>
            </a:pPr>
            <a:endParaRPr lang="ru-RU" sz="20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начальник управления по науке, инновационной и кластерной политике Главного управления экономики и инвестиций Алтайского края</a:t>
            </a:r>
            <a:endParaRPr lang="ru-RU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928662" y="6457914"/>
            <a:ext cx="7578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1 февраля 2012 года, г. Томск</a:t>
            </a:r>
            <a:endParaRPr lang="ru-RU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5250" y="898510"/>
            <a:ext cx="8953500" cy="2268555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 l="5756" t="7249" r="6577" b="11188"/>
          <a:stretch>
            <a:fillRect/>
          </a:stretch>
        </p:blipFill>
        <p:spPr bwMode="auto">
          <a:xfrm>
            <a:off x="381000" y="925274"/>
            <a:ext cx="8191500" cy="19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85719" y="3322240"/>
          <a:ext cx="8667811" cy="344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47845"/>
            <a:ext cx="9144000" cy="69693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Государственная поддержка научных исследований в 2007-2011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гг.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8"/>
          <a:srcRect l="3125" t="81317" r="3125" b="2710"/>
          <a:stretch>
            <a:fillRect/>
          </a:stretch>
        </p:blipFill>
        <p:spPr bwMode="auto">
          <a:xfrm>
            <a:off x="190500" y="2626404"/>
            <a:ext cx="8572500" cy="48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9"/>
          <a:srcRect l="35675" t="11842" r="58517" b="73947"/>
          <a:stretch>
            <a:fillRect/>
          </a:stretch>
        </p:blipFill>
        <p:spPr bwMode="auto">
          <a:xfrm>
            <a:off x="3714744" y="1000108"/>
            <a:ext cx="2381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22"/>
          <p:cNvSpPr txBox="1">
            <a:spLocks noChangeArrowheads="1"/>
          </p:cNvSpPr>
          <p:nvPr/>
        </p:nvSpPr>
        <p:spPr bwMode="auto">
          <a:xfrm>
            <a:off x="785786" y="925274"/>
            <a:ext cx="2555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Arial" charset="0"/>
                <a:cs typeface="Arial" charset="0"/>
              </a:rPr>
              <a:t>Количество поданных заявок, ед.</a:t>
            </a:r>
          </a:p>
        </p:txBody>
      </p:sp>
      <p:pic>
        <p:nvPicPr>
          <p:cNvPr id="6154" name="Picture 3"/>
          <p:cNvPicPr>
            <a:picLocks noChangeAspect="1" noChangeArrowheads="1"/>
          </p:cNvPicPr>
          <p:nvPr/>
        </p:nvPicPr>
        <p:blipFill>
          <a:blip r:embed="rId10"/>
          <a:srcRect r="9999" b="36440"/>
          <a:stretch>
            <a:fillRect/>
          </a:stretch>
        </p:blipFill>
        <p:spPr bwMode="auto">
          <a:xfrm>
            <a:off x="214282" y="954302"/>
            <a:ext cx="571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3985982" y="928670"/>
            <a:ext cx="2625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Arial" charset="0"/>
                <a:cs typeface="Arial" charset="0"/>
              </a:rPr>
              <a:t>Объем финансирования, млн.руб.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567" t="35625" r="22060" b="11874"/>
          <a:stretch>
            <a:fillRect/>
          </a:stretch>
        </p:blipFill>
        <p:spPr bwMode="auto">
          <a:xfrm>
            <a:off x="351972" y="860888"/>
            <a:ext cx="2190750" cy="1500188"/>
          </a:xfrm>
          <a:prstGeom prst="rect">
            <a:avLst/>
          </a:prstGeom>
          <a:noFill/>
          <a:ln w="38100">
            <a:solidFill>
              <a:srgbClr val="0097CC"/>
            </a:solidFill>
            <a:miter lim="800000"/>
            <a:headEnd/>
            <a:tailEnd/>
          </a:ln>
        </p:spPr>
      </p:pic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4095750" y="2156498"/>
            <a:ext cx="4762500" cy="519805"/>
          </a:xfrm>
          <a:prstGeom prst="round2DiagRect">
            <a:avLst>
              <a:gd name="adj1" fmla="val 29611"/>
              <a:gd name="adj2" fmla="val 0"/>
            </a:avLst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Субсидии на поддержку начинающих и действующих инновационных компаний</a:t>
            </a:r>
          </a:p>
        </p:txBody>
      </p:sp>
      <p:sp>
        <p:nvSpPr>
          <p:cNvPr id="64" name="Капля 63"/>
          <p:cNvSpPr/>
          <p:nvPr/>
        </p:nvSpPr>
        <p:spPr>
          <a:xfrm>
            <a:off x="6953250" y="827072"/>
            <a:ext cx="1905000" cy="1114441"/>
          </a:xfrm>
          <a:prstGeom prst="teardrop">
            <a:avLst/>
          </a:prstGeom>
          <a:gradFill flip="none" rotWithShape="1">
            <a:gsLst>
              <a:gs pos="0">
                <a:srgbClr val="78B832"/>
              </a:gs>
              <a:gs pos="50000">
                <a:srgbClr val="FFFF93"/>
              </a:gs>
              <a:gs pos="50000">
                <a:srgbClr val="FFFF85"/>
              </a:gs>
              <a:gs pos="50000">
                <a:srgbClr val="FFFF2F"/>
              </a:gs>
            </a:gsLst>
            <a:lin ang="8100000" scaled="1"/>
            <a:tileRect/>
          </a:gradFill>
          <a:ln w="317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5 лет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рост поддержки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раз</a:t>
            </a:r>
          </a:p>
        </p:txBody>
      </p:sp>
      <p:sp>
        <p:nvSpPr>
          <p:cNvPr id="46" name=" 3"/>
          <p:cNvSpPr/>
          <p:nvPr/>
        </p:nvSpPr>
        <p:spPr>
          <a:xfrm rot="186193">
            <a:off x="367789" y="676165"/>
            <a:ext cx="6546850" cy="3363912"/>
          </a:xfrm>
          <a:prstGeom prst="swooshArrow">
            <a:avLst>
              <a:gd name="adj1" fmla="val 14878"/>
              <a:gd name="adj2" fmla="val 18679"/>
            </a:avLst>
          </a:prstGeom>
          <a:gradFill flip="none" rotWithShape="1">
            <a:gsLst>
              <a:gs pos="0">
                <a:srgbClr val="09BFFF"/>
              </a:gs>
              <a:gs pos="100000">
                <a:srgbClr val="006699"/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Дуга 29"/>
          <p:cNvSpPr/>
          <p:nvPr/>
        </p:nvSpPr>
        <p:spPr>
          <a:xfrm rot="2700000">
            <a:off x="-404018" y="2272506"/>
            <a:ext cx="3644900" cy="6481763"/>
          </a:xfrm>
          <a:prstGeom prst="arc">
            <a:avLst/>
          </a:prstGeom>
          <a:ln w="57150">
            <a:solidFill>
              <a:srgbClr val="49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14500" y="3643996"/>
            <a:ext cx="7143750" cy="376238"/>
          </a:xfrm>
          <a:prstGeom prst="round2DiagRect">
            <a:avLst>
              <a:gd name="adj1" fmla="val 35386"/>
              <a:gd name="adj2" fmla="val 0"/>
            </a:avLst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Федеральные 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конкурсы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«СТАРТ», «УМНИК»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570956" y="4676912"/>
            <a:ext cx="2858550" cy="1500971"/>
          </a:xfrm>
          <a:prstGeom prst="homePlate">
            <a:avLst>
              <a:gd name="adj" fmla="val 40154"/>
            </a:avLst>
          </a:prstGeom>
          <a:gradFill>
            <a:gsLst>
              <a:gs pos="0">
                <a:srgbClr val="3C5B19"/>
              </a:gs>
              <a:gs pos="50000">
                <a:srgbClr val="5F9127"/>
              </a:gs>
              <a:gs pos="50000">
                <a:srgbClr val="659A2A"/>
              </a:gs>
              <a:gs pos="50000">
                <a:srgbClr val="78B832"/>
              </a:gs>
            </a:gsLst>
            <a:lin ang="5400000" scaled="0"/>
          </a:gradFill>
          <a:ln>
            <a:solidFill>
              <a:srgbClr val="659A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Принципы господдержки</a:t>
            </a: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2762250" y="2786059"/>
            <a:ext cx="6096000" cy="751576"/>
          </a:xfrm>
          <a:prstGeom prst="round2DiagRect">
            <a:avLst>
              <a:gd name="adj1" fmla="val 29611"/>
              <a:gd name="adj2" fmla="val 0"/>
            </a:avLst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онкурс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проектов 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«Новый Алтай»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ыставка-презентация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рмарка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изобретений»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Компенсация части затрат на участие в выставках и «деловых миссиях»</a:t>
            </a:r>
          </a:p>
        </p:txBody>
      </p:sp>
      <p:sp>
        <p:nvSpPr>
          <p:cNvPr id="40" name="Овал 39"/>
          <p:cNvSpPr/>
          <p:nvPr/>
        </p:nvSpPr>
        <p:spPr>
          <a:xfrm>
            <a:off x="223164" y="3029400"/>
            <a:ext cx="1487488" cy="1060550"/>
          </a:xfrm>
          <a:prstGeom prst="ellipse">
            <a:avLst/>
          </a:prstGeom>
          <a:solidFill>
            <a:srgbClr val="006699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2007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grpSp>
        <p:nvGrpSpPr>
          <p:cNvPr id="7182" name="Группа 49"/>
          <p:cNvGrpSpPr>
            <a:grpSpLocks/>
          </p:cNvGrpSpPr>
          <p:nvPr/>
        </p:nvGrpSpPr>
        <p:grpSpPr bwMode="auto">
          <a:xfrm>
            <a:off x="3143250" y="4253141"/>
            <a:ext cx="5238750" cy="374650"/>
            <a:chOff x="1928802" y="6143636"/>
            <a:chExt cx="3929090" cy="50040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143116" y="6143636"/>
              <a:ext cx="3714776" cy="500400"/>
            </a:xfrm>
            <a:prstGeom prst="roundRect">
              <a:avLst/>
            </a:prstGeom>
            <a:gradFill>
              <a:gsLst>
                <a:gs pos="0">
                  <a:srgbClr val="91CF4D"/>
                </a:gs>
                <a:gs pos="35000">
                  <a:srgbClr val="69A02C"/>
                </a:gs>
              </a:gsLst>
              <a:lin ang="16200000" scaled="1"/>
            </a:gradFill>
            <a:ln>
              <a:solidFill>
                <a:srgbClr val="497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Софинансирование</a:t>
              </a:r>
              <a:endPara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(федерация, регион, муниципалитет)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928802" y="6143636"/>
              <a:ext cx="500400" cy="5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38100">
              <a:solidFill>
                <a:srgbClr val="41631B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7183" name="Группа 50"/>
          <p:cNvGrpSpPr>
            <a:grpSpLocks/>
          </p:cNvGrpSpPr>
          <p:nvPr/>
        </p:nvGrpSpPr>
        <p:grpSpPr bwMode="auto">
          <a:xfrm>
            <a:off x="3619500" y="4735741"/>
            <a:ext cx="5238750" cy="374650"/>
            <a:chOff x="1928802" y="6143636"/>
            <a:chExt cx="3929090" cy="50040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143116" y="6143636"/>
              <a:ext cx="3714776" cy="500400"/>
            </a:xfrm>
            <a:prstGeom prst="roundRect">
              <a:avLst/>
            </a:prstGeom>
            <a:gradFill>
              <a:gsLst>
                <a:gs pos="0">
                  <a:srgbClr val="91CF4D"/>
                </a:gs>
                <a:gs pos="35000">
                  <a:srgbClr val="69A02C"/>
                </a:gs>
              </a:gsLst>
              <a:lin ang="16200000" scaled="1"/>
            </a:gradFill>
            <a:ln>
              <a:solidFill>
                <a:srgbClr val="497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0" bIns="0" anchor="ctr"/>
            <a:lstStyle/>
            <a:p>
              <a:pPr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Партнерство с бизнесом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1928802" y="6143636"/>
              <a:ext cx="500400" cy="5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38100">
              <a:solidFill>
                <a:srgbClr val="41631B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184" name="Группа 54"/>
          <p:cNvGrpSpPr>
            <a:grpSpLocks/>
          </p:cNvGrpSpPr>
          <p:nvPr/>
        </p:nvGrpSpPr>
        <p:grpSpPr bwMode="auto">
          <a:xfrm>
            <a:off x="3429000" y="5753329"/>
            <a:ext cx="5238750" cy="374650"/>
            <a:chOff x="1928802" y="6143636"/>
            <a:chExt cx="3929090" cy="5004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143116" y="6143636"/>
              <a:ext cx="3714776" cy="500400"/>
            </a:xfrm>
            <a:prstGeom prst="roundRect">
              <a:avLst/>
            </a:prstGeom>
            <a:gradFill>
              <a:gsLst>
                <a:gs pos="0">
                  <a:srgbClr val="91CF4D"/>
                </a:gs>
                <a:gs pos="35000">
                  <a:srgbClr val="69A02C"/>
                </a:gs>
              </a:gsLst>
              <a:lin ang="16200000" scaled="1"/>
            </a:gradFill>
            <a:ln>
              <a:solidFill>
                <a:srgbClr val="497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0" bIns="0" anchor="ctr"/>
            <a:lstStyle/>
            <a:p>
              <a:pPr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Новые направления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928802" y="6143636"/>
              <a:ext cx="500400" cy="5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38100">
              <a:solidFill>
                <a:srgbClr val="41631B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185" name="Группа 57"/>
          <p:cNvGrpSpPr>
            <a:grpSpLocks/>
          </p:cNvGrpSpPr>
          <p:nvPr/>
        </p:nvGrpSpPr>
        <p:grpSpPr bwMode="auto">
          <a:xfrm>
            <a:off x="2952750" y="6235929"/>
            <a:ext cx="5238750" cy="374650"/>
            <a:chOff x="1928802" y="6143636"/>
            <a:chExt cx="3929090" cy="50040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143116" y="6143636"/>
              <a:ext cx="3714776" cy="500400"/>
            </a:xfrm>
            <a:prstGeom prst="roundRect">
              <a:avLst/>
            </a:prstGeom>
            <a:gradFill>
              <a:gsLst>
                <a:gs pos="0">
                  <a:srgbClr val="91CF4D"/>
                </a:gs>
                <a:gs pos="35000">
                  <a:srgbClr val="69A02C"/>
                </a:gs>
              </a:gsLst>
              <a:lin ang="16200000" scaled="1"/>
            </a:gradFill>
            <a:ln>
              <a:solidFill>
                <a:srgbClr val="497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0" bIns="0" anchor="ctr"/>
            <a:lstStyle/>
            <a:p>
              <a:pPr defTabSz="5778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Конкурсный отбор и</a:t>
              </a:r>
            </a:p>
            <a:p>
              <a:pPr defTabSz="5778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целевое финансирование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928802" y="6143636"/>
              <a:ext cx="500400" cy="5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38100">
              <a:solidFill>
                <a:srgbClr val="41631B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66" name="Прямоугольник с двумя скругленными противолежащими углами 65"/>
          <p:cNvSpPr/>
          <p:nvPr/>
        </p:nvSpPr>
        <p:spPr>
          <a:xfrm>
            <a:off x="285750" y="46712"/>
            <a:ext cx="8572500" cy="681025"/>
          </a:xfrm>
          <a:prstGeom prst="round2DiagRect">
            <a:avLst>
              <a:gd name="adj1" fmla="val 36667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Государственная поддержка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деловой активности малых инновационных компаний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019896" y="1409023"/>
            <a:ext cx="1631950" cy="917575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2011 г. </a:t>
            </a:r>
            <a:r>
              <a:rPr lang="ru-RU" sz="2000" b="1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60,7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38514" y="2213422"/>
            <a:ext cx="1631950" cy="919162"/>
          </a:xfrm>
          <a:prstGeom prst="ellipse">
            <a:avLst/>
          </a:prstGeom>
          <a:solidFill>
            <a:srgbClr val="0085C8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2009 г. </a:t>
            </a:r>
            <a:r>
              <a:rPr lang="ru-RU" sz="2000" b="1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15,3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89" name="Группа 26"/>
          <p:cNvGrpSpPr>
            <a:grpSpLocks/>
          </p:cNvGrpSpPr>
          <p:nvPr/>
        </p:nvGrpSpPr>
        <p:grpSpPr bwMode="auto">
          <a:xfrm>
            <a:off x="3714750" y="5270729"/>
            <a:ext cx="5238750" cy="374650"/>
            <a:chOff x="1928802" y="6143636"/>
            <a:chExt cx="3929090" cy="5004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43116" y="6143636"/>
              <a:ext cx="3714776" cy="500400"/>
            </a:xfrm>
            <a:prstGeom prst="roundRect">
              <a:avLst/>
            </a:prstGeom>
            <a:gradFill>
              <a:gsLst>
                <a:gs pos="0">
                  <a:srgbClr val="91CF4D"/>
                </a:gs>
                <a:gs pos="35000">
                  <a:srgbClr val="69A02C"/>
                </a:gs>
              </a:gsLst>
              <a:lin ang="16200000" scaled="1"/>
            </a:gradFill>
            <a:ln>
              <a:solidFill>
                <a:srgbClr val="497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tIns="0" rIns="0" bIns="0" anchor="ctr"/>
            <a:lstStyle/>
            <a:p>
              <a:pPr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Наращивание объемов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1928802" y="6143636"/>
              <a:ext cx="500400" cy="5004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38100">
              <a:solidFill>
                <a:srgbClr val="41631B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>
            <a:spLocks/>
          </p:cNvSpPr>
          <p:nvPr/>
        </p:nvSpPr>
        <p:spPr bwMode="auto">
          <a:xfrm>
            <a:off x="116113" y="142852"/>
            <a:ext cx="8891588" cy="1150938"/>
          </a:xfrm>
          <a:custGeom>
            <a:avLst/>
            <a:gdLst>
              <a:gd name="T0" fmla="*/ 300044 w 6191250"/>
              <a:gd name="T1" fmla="*/ 0 h 1800225"/>
              <a:gd name="T2" fmla="*/ 6191250 w 6191250"/>
              <a:gd name="T3" fmla="*/ 0 h 1800225"/>
              <a:gd name="T4" fmla="*/ 6191250 w 6191250"/>
              <a:gd name="T5" fmla="*/ 0 h 1800225"/>
              <a:gd name="T6" fmla="*/ 6191250 w 6191250"/>
              <a:gd name="T7" fmla="*/ 1500181 h 1800225"/>
              <a:gd name="T8" fmla="*/ 5891206 w 6191250"/>
              <a:gd name="T9" fmla="*/ 1800225 h 1800225"/>
              <a:gd name="T10" fmla="*/ 0 w 6191250"/>
              <a:gd name="T11" fmla="*/ 1800225 h 1800225"/>
              <a:gd name="T12" fmla="*/ 0 w 6191250"/>
              <a:gd name="T13" fmla="*/ 1800225 h 1800225"/>
              <a:gd name="T14" fmla="*/ 0 w 6191250"/>
              <a:gd name="T15" fmla="*/ 300044 h 1800225"/>
              <a:gd name="T16" fmla="*/ 300044 w 6191250"/>
              <a:gd name="T17" fmla="*/ 0 h 1800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91250"/>
              <a:gd name="T28" fmla="*/ 0 h 1800225"/>
              <a:gd name="T29" fmla="*/ 6191250 w 6191250"/>
              <a:gd name="T30" fmla="*/ 1800225 h 18002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91250" h="1800225">
                <a:moveTo>
                  <a:pt x="300044" y="0"/>
                </a:moveTo>
                <a:lnTo>
                  <a:pt x="6191250" y="0"/>
                </a:lnTo>
                <a:lnTo>
                  <a:pt x="6191250" y="1500181"/>
                </a:lnTo>
                <a:cubicBezTo>
                  <a:pt x="6191250" y="1665891"/>
                  <a:pt x="6056916" y="1800225"/>
                  <a:pt x="5891206" y="1800225"/>
                </a:cubicBezTo>
                <a:lnTo>
                  <a:pt x="0" y="1800225"/>
                </a:lnTo>
                <a:lnTo>
                  <a:pt x="0" y="300044"/>
                </a:lnTo>
                <a:cubicBezTo>
                  <a:pt x="0" y="134334"/>
                  <a:pt x="134334" y="0"/>
                  <a:pt x="300044" y="0"/>
                </a:cubicBezTo>
                <a:close/>
              </a:path>
            </a:pathLst>
          </a:custGeom>
          <a:solidFill>
            <a:srgbClr val="FF99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lIns="72000" tIns="0" rIns="72000" bIns="0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Алтайский центр кластерного 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Специализированная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организация инфраструктуры, оказывающая услуги участникам региональных инновационных кластеров по принципу «одного окна»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8596" y="3642182"/>
            <a:ext cx="8191500" cy="431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Освоено </a:t>
            </a:r>
            <a:r>
              <a:rPr lang="ru-RU" sz="1600" b="1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36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млн. рублей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95288" y="4537528"/>
            <a:ext cx="8137525" cy="2016125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развитие центров коллективного пользования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оборудованием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– 20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,0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млн. руб.;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проведение маркетинговых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исследований – 1,9 млн. руб.;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организация тренингов 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семинаров – 0,5 млн. руб.;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разработка концепций и стратегий развития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кластеров – 1,5 млн. руб.;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содействие презентационной и выставочно-ярмарочной деятельности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кластеров – 3,0 млн. руб.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Нашивка 18"/>
          <p:cNvSpPr>
            <a:spLocks noChangeArrowheads="1"/>
          </p:cNvSpPr>
          <p:nvPr/>
        </p:nvSpPr>
        <p:spPr bwMode="auto">
          <a:xfrm rot="5400000">
            <a:off x="4316301" y="3869533"/>
            <a:ext cx="395288" cy="942975"/>
          </a:xfrm>
          <a:prstGeom prst="chevron">
            <a:avLst>
              <a:gd name="adj" fmla="val 50000"/>
            </a:avLst>
          </a:prstGeom>
          <a:solidFill>
            <a:srgbClr val="00A1DA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84213" y="1457335"/>
            <a:ext cx="7715250" cy="431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Алтайский биофармацевтический кластер (АБФК)</a:t>
            </a: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684213" y="2705333"/>
            <a:ext cx="7715250" cy="433387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Алтайский кластер энергомашиностроения и энергоэффективных технологий (АЛТЭК)</a:t>
            </a:r>
          </a:p>
        </p:txBody>
      </p:sp>
      <p:sp>
        <p:nvSpPr>
          <p:cNvPr id="8201" name="Левая фигурная скобка 45"/>
          <p:cNvSpPr>
            <a:spLocks/>
          </p:cNvSpPr>
          <p:nvPr/>
        </p:nvSpPr>
        <p:spPr bwMode="auto">
          <a:xfrm rot="16200000">
            <a:off x="4313208" y="-812802"/>
            <a:ext cx="374650" cy="8286750"/>
          </a:xfrm>
          <a:prstGeom prst="leftBrace">
            <a:avLst>
              <a:gd name="adj1" fmla="val 166709"/>
              <a:gd name="adj2" fmla="val 49694"/>
            </a:avLst>
          </a:prstGeom>
          <a:noFill/>
          <a:ln w="38100" algn="ctr">
            <a:solidFill>
              <a:srgbClr val="00A1DA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684213" y="2109796"/>
            <a:ext cx="7715250" cy="431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Алтайский кластер аграрного машиностроения (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  <a:cs typeface="Arial" charset="0"/>
              </a:rPr>
              <a:t>АлтаКАМ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171700" y="1289056"/>
            <a:ext cx="5005388" cy="1484313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лекарственные средства и субстанции; </a:t>
            </a:r>
          </a:p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биологически активные добавки; </a:t>
            </a:r>
          </a:p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функциональное питание и косметика;</a:t>
            </a:r>
          </a:p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медицинская техника и технологии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173288" y="3123523"/>
            <a:ext cx="5006975" cy="1484312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сборочное производство тракторов и комбайнов;</a:t>
            </a:r>
          </a:p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полномасштабное производство посевных комплексов и почвообрабатывающих орудий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078038" y="4951413"/>
            <a:ext cx="5006975" cy="1484312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энергетические агрегаты и вспомогательное оборудование для производителей и транспортировщиков электроэнергии;</a:t>
            </a:r>
          </a:p>
          <a:p>
            <a:pPr marL="188913" indent="-188913"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  <a:sym typeface="Helvetica" charset="0"/>
              </a:rPr>
              <a:t>внедрение энергосберегающих технологий на предприятиях</a:t>
            </a:r>
          </a:p>
        </p:txBody>
      </p:sp>
      <p:pic>
        <p:nvPicPr>
          <p:cNvPr id="7180" name="Picture 15" descr="BDP3_4M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2210" y="3877702"/>
            <a:ext cx="1248330" cy="54044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9750" y="227025"/>
            <a:ext cx="7967663" cy="647700"/>
          </a:xfrm>
          <a:prstGeom prst="round2Diag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Arial" charset="0"/>
                <a:cs typeface="Arial" charset="0"/>
              </a:rPr>
              <a:t>Направления деятельности региональных инновационных кластеров</a:t>
            </a:r>
          </a:p>
        </p:txBody>
      </p:sp>
      <p:sp>
        <p:nvSpPr>
          <p:cNvPr id="9224" name="Прямоугольник с двумя скругленными противолежащими углами 39"/>
          <p:cNvSpPr>
            <a:spLocks noChangeArrowheads="1"/>
          </p:cNvSpPr>
          <p:nvPr/>
        </p:nvSpPr>
        <p:spPr bwMode="auto">
          <a:xfrm>
            <a:off x="252413" y="1233494"/>
            <a:ext cx="2001837" cy="1350962"/>
          </a:xfrm>
          <a:custGeom>
            <a:avLst/>
            <a:gdLst>
              <a:gd name="T0" fmla="*/ 2215300 w 1357313"/>
              <a:gd name="T1" fmla="*/ 809320 h 1644650"/>
              <a:gd name="T2" fmla="*/ 1107651 w 1357313"/>
              <a:gd name="T3" fmla="*/ 1618638 h 1644650"/>
              <a:gd name="T4" fmla="*/ 0 w 1357313"/>
              <a:gd name="T5" fmla="*/ 809320 h 1644650"/>
              <a:gd name="T6" fmla="*/ 1107651 w 1357313"/>
              <a:gd name="T7" fmla="*/ 0 h 1644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59 w 1357313"/>
              <a:gd name="T13" fmla="*/ 66259 h 1644650"/>
              <a:gd name="T14" fmla="*/ 1291054 w 1357313"/>
              <a:gd name="T15" fmla="*/ 1578391 h 164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1644650">
                <a:moveTo>
                  <a:pt x="226223" y="0"/>
                </a:moveTo>
                <a:lnTo>
                  <a:pt x="1357313" y="0"/>
                </a:lnTo>
                <a:lnTo>
                  <a:pt x="1357313" y="1418427"/>
                </a:lnTo>
                <a:cubicBezTo>
                  <a:pt x="1357313" y="1543366"/>
                  <a:pt x="1256029" y="1644649"/>
                  <a:pt x="1131090" y="1644650"/>
                </a:cubicBezTo>
                <a:lnTo>
                  <a:pt x="0" y="1644650"/>
                </a:lnTo>
                <a:lnTo>
                  <a:pt x="0" y="226223"/>
                </a:lnTo>
                <a:cubicBezTo>
                  <a:pt x="0" y="101283"/>
                  <a:pt x="101283" y="0"/>
                  <a:pt x="226222" y="0"/>
                </a:cubicBezTo>
                <a:lnTo>
                  <a:pt x="226223" y="0"/>
                </a:lnTo>
                <a:close/>
              </a:path>
            </a:pathLst>
          </a:custGeom>
          <a:solidFill>
            <a:srgbClr val="FF99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1400" b="1">
                <a:solidFill>
                  <a:srgbClr val="FFFFFF"/>
                </a:solidFill>
                <a:latin typeface="Arial" charset="0"/>
                <a:cs typeface="Arial" charset="0"/>
              </a:rPr>
              <a:t>АБФК</a:t>
            </a:r>
          </a:p>
        </p:txBody>
      </p:sp>
      <p:sp>
        <p:nvSpPr>
          <p:cNvPr id="9225" name="Прямоугольник с двумя скругленными противолежащими углами 39"/>
          <p:cNvSpPr>
            <a:spLocks noChangeArrowheads="1"/>
          </p:cNvSpPr>
          <p:nvPr/>
        </p:nvSpPr>
        <p:spPr bwMode="auto">
          <a:xfrm>
            <a:off x="252413" y="3067960"/>
            <a:ext cx="2001837" cy="1350963"/>
          </a:xfrm>
          <a:custGeom>
            <a:avLst/>
            <a:gdLst>
              <a:gd name="T0" fmla="*/ 2215300 w 1357313"/>
              <a:gd name="T1" fmla="*/ 809320 h 1644650"/>
              <a:gd name="T2" fmla="*/ 1107651 w 1357313"/>
              <a:gd name="T3" fmla="*/ 1618639 h 1644650"/>
              <a:gd name="T4" fmla="*/ 0 w 1357313"/>
              <a:gd name="T5" fmla="*/ 809320 h 1644650"/>
              <a:gd name="T6" fmla="*/ 1107651 w 1357313"/>
              <a:gd name="T7" fmla="*/ 0 h 1644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59 w 1357313"/>
              <a:gd name="T13" fmla="*/ 66259 h 1644650"/>
              <a:gd name="T14" fmla="*/ 1291054 w 1357313"/>
              <a:gd name="T15" fmla="*/ 1578391 h 164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1644650">
                <a:moveTo>
                  <a:pt x="226223" y="0"/>
                </a:moveTo>
                <a:lnTo>
                  <a:pt x="1357313" y="0"/>
                </a:lnTo>
                <a:lnTo>
                  <a:pt x="1357313" y="1418427"/>
                </a:lnTo>
                <a:cubicBezTo>
                  <a:pt x="1357313" y="1543366"/>
                  <a:pt x="1256029" y="1644649"/>
                  <a:pt x="1131090" y="1644650"/>
                </a:cubicBezTo>
                <a:lnTo>
                  <a:pt x="0" y="1644650"/>
                </a:lnTo>
                <a:lnTo>
                  <a:pt x="0" y="226223"/>
                </a:lnTo>
                <a:cubicBezTo>
                  <a:pt x="0" y="101283"/>
                  <a:pt x="101283" y="0"/>
                  <a:pt x="226222" y="0"/>
                </a:cubicBezTo>
                <a:lnTo>
                  <a:pt x="226223" y="0"/>
                </a:lnTo>
                <a:close/>
              </a:path>
            </a:pathLst>
          </a:custGeom>
          <a:solidFill>
            <a:srgbClr val="FF99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1400" b="1">
                <a:solidFill>
                  <a:srgbClr val="FFFFFF"/>
                </a:solidFill>
                <a:latin typeface="Arial" charset="0"/>
                <a:cs typeface="Arial" charset="0"/>
              </a:rPr>
              <a:t>АлтаКАМ</a:t>
            </a:r>
          </a:p>
        </p:txBody>
      </p:sp>
      <p:sp>
        <p:nvSpPr>
          <p:cNvPr id="9226" name="Прямоугольник с двумя скругленными противолежащими углами 39"/>
          <p:cNvSpPr>
            <a:spLocks noChangeArrowheads="1"/>
          </p:cNvSpPr>
          <p:nvPr/>
        </p:nvSpPr>
        <p:spPr bwMode="auto">
          <a:xfrm>
            <a:off x="252413" y="4887913"/>
            <a:ext cx="2001837" cy="1349375"/>
          </a:xfrm>
          <a:custGeom>
            <a:avLst/>
            <a:gdLst>
              <a:gd name="T0" fmla="*/ 2215300 w 1357313"/>
              <a:gd name="T1" fmla="*/ 808369 h 1644650"/>
              <a:gd name="T2" fmla="*/ 1107651 w 1357313"/>
              <a:gd name="T3" fmla="*/ 1616737 h 1644650"/>
              <a:gd name="T4" fmla="*/ 0 w 1357313"/>
              <a:gd name="T5" fmla="*/ 808369 h 1644650"/>
              <a:gd name="T6" fmla="*/ 1107651 w 1357313"/>
              <a:gd name="T7" fmla="*/ 0 h 1644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59 w 1357313"/>
              <a:gd name="T13" fmla="*/ 66259 h 1644650"/>
              <a:gd name="T14" fmla="*/ 1291054 w 1357313"/>
              <a:gd name="T15" fmla="*/ 1578391 h 1644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3" h="1644650">
                <a:moveTo>
                  <a:pt x="226223" y="0"/>
                </a:moveTo>
                <a:lnTo>
                  <a:pt x="1357313" y="0"/>
                </a:lnTo>
                <a:lnTo>
                  <a:pt x="1357313" y="1418427"/>
                </a:lnTo>
                <a:cubicBezTo>
                  <a:pt x="1357313" y="1543366"/>
                  <a:pt x="1256029" y="1644649"/>
                  <a:pt x="1131090" y="1644650"/>
                </a:cubicBezTo>
                <a:lnTo>
                  <a:pt x="0" y="1644650"/>
                </a:lnTo>
                <a:lnTo>
                  <a:pt x="0" y="226223"/>
                </a:lnTo>
                <a:cubicBezTo>
                  <a:pt x="0" y="101283"/>
                  <a:pt x="101283" y="0"/>
                  <a:pt x="226222" y="0"/>
                </a:cubicBezTo>
                <a:lnTo>
                  <a:pt x="226223" y="0"/>
                </a:lnTo>
                <a:close/>
              </a:path>
            </a:pathLst>
          </a:custGeom>
          <a:solidFill>
            <a:srgbClr val="FF99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1400" b="1">
                <a:solidFill>
                  <a:srgbClr val="FFFFFF"/>
                </a:solidFill>
                <a:latin typeface="Arial" charset="0"/>
                <a:cs typeface="Arial" charset="0"/>
              </a:rPr>
              <a:t>АЛТЭК</a:t>
            </a:r>
          </a:p>
        </p:txBody>
      </p:sp>
      <p:pic>
        <p:nvPicPr>
          <p:cNvPr id="7201" name="Picture 33" descr="H:\Clasters\Презентации\Изображения\Светодиоды\LEDs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2210" y="5751938"/>
            <a:ext cx="1248330" cy="53955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02" name="Picture 34" descr="H:\Clasters\фото\Фотографии продукции ОАО Сибэнегомаш\Дымосос осевой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2210" y="5049018"/>
            <a:ext cx="1248330" cy="54044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229" name="Группа 5"/>
          <p:cNvGrpSpPr>
            <a:grpSpLocks/>
          </p:cNvGrpSpPr>
          <p:nvPr/>
        </p:nvGrpSpPr>
        <p:grpSpPr bwMode="auto">
          <a:xfrm>
            <a:off x="7551738" y="3163210"/>
            <a:ext cx="1249362" cy="541338"/>
            <a:chOff x="5661352" y="4412007"/>
            <a:chExt cx="936000" cy="720000"/>
          </a:xfrm>
        </p:grpSpPr>
        <p:pic>
          <p:nvPicPr>
            <p:cNvPr id="7204" name="Picture 3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661352" y="4412007"/>
              <a:ext cx="936000" cy="7200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 w="25400" cap="sq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43" name="Picture 29" descr="C:\Documents and Settings\trofimenko\Рабочий стол\Картинки Оли\Сеялка-СКСС-2,5-(ТОНАР).gif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/>
              </a:extLst>
            </a:blip>
            <a:srcRect l="16300"/>
            <a:stretch/>
          </p:blipFill>
          <p:spPr bwMode="auto">
            <a:xfrm>
              <a:off x="5744244" y="4499991"/>
              <a:ext cx="781100" cy="542032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25400" cap="sq">
              <a:noFill/>
              <a:miter lim="800000"/>
            </a:ln>
            <a:effectLst/>
          </p:spPr>
        </p:pic>
      </p:grpSp>
      <p:pic>
        <p:nvPicPr>
          <p:cNvPr id="7205" name="Picture 37" descr="D:\Моя папка\картинки\картинки для презентаций\Медицина\medclipart_0446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2210" y="1361403"/>
            <a:ext cx="1248330" cy="53977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206" name="Picture 38" descr="C:\Documents and Settings\trofimenko\Рабочий стол\Картинки Оли\trackpore_techn1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2210" y="2097748"/>
            <a:ext cx="1248330" cy="54067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9232" name="Group 28"/>
          <p:cNvGrpSpPr>
            <a:grpSpLocks/>
          </p:cNvGrpSpPr>
          <p:nvPr/>
        </p:nvGrpSpPr>
        <p:grpSpPr bwMode="auto">
          <a:xfrm>
            <a:off x="665163" y="1360494"/>
            <a:ext cx="1225550" cy="676275"/>
            <a:chOff x="-2290" y="2154"/>
            <a:chExt cx="718" cy="675"/>
          </a:xfrm>
        </p:grpSpPr>
        <p:sp>
          <p:nvSpPr>
            <p:cNvPr id="19" name="Овал 18"/>
            <p:cNvSpPr/>
            <p:nvPr/>
          </p:nvSpPr>
          <p:spPr bwMode="auto">
            <a:xfrm>
              <a:off x="-2285" y="2154"/>
              <a:ext cx="706" cy="675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238" name="Picture 2" descr="H:\Nauka\Биофармкластер\!Материалы для доклада\Презентация для Москвы\Картинки\Алтай-Био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2290" y="2199"/>
              <a:ext cx="718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33" name="Группа 3"/>
          <p:cNvGrpSpPr>
            <a:grpSpLocks/>
          </p:cNvGrpSpPr>
          <p:nvPr/>
        </p:nvGrpSpPr>
        <p:grpSpPr bwMode="auto">
          <a:xfrm>
            <a:off x="620713" y="4994275"/>
            <a:ext cx="1314450" cy="738188"/>
            <a:chOff x="-2507681" y="5940152"/>
            <a:chExt cx="1142819" cy="1142819"/>
          </a:xfrm>
        </p:grpSpPr>
        <p:sp>
          <p:nvSpPr>
            <p:cNvPr id="2" name="Овал 1"/>
            <p:cNvSpPr/>
            <p:nvPr/>
          </p:nvSpPr>
          <p:spPr>
            <a:xfrm>
              <a:off x="-2507681" y="5940152"/>
              <a:ext cx="1142819" cy="1142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236" name="Picture 2" descr="C:\Documents and Settings\trofimenko\Рабочий стол\Картинки Оли\АлтЭК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2316564" y="6098602"/>
              <a:ext cx="764413" cy="85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4" name="Picture 4" descr="C:\Documents and Settings\trofimenko\Рабочий стол\Картинки Оли\АлтаКАМ копи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8488" y="3128285"/>
            <a:ext cx="13573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44500" y="1433070"/>
            <a:ext cx="8191500" cy="271462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Освоено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43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млн. рублей</a:t>
            </a:r>
          </a:p>
        </p:txBody>
      </p:sp>
      <p:sp>
        <p:nvSpPr>
          <p:cNvPr id="1030" name="Прямоугольник с двумя скругленными противолежащими углами 21"/>
          <p:cNvSpPr>
            <a:spLocks noChangeArrowheads="1"/>
          </p:cNvSpPr>
          <p:nvPr/>
        </p:nvSpPr>
        <p:spPr bwMode="auto">
          <a:xfrm>
            <a:off x="164874" y="4608288"/>
            <a:ext cx="8785225" cy="2133600"/>
          </a:xfrm>
          <a:custGeom>
            <a:avLst/>
            <a:gdLst>
              <a:gd name="T0" fmla="*/ 8785225 w 6480175"/>
              <a:gd name="T1" fmla="*/ 1066801 h 2447925"/>
              <a:gd name="T2" fmla="*/ 4392615 w 6480175"/>
              <a:gd name="T3" fmla="*/ 2133600 h 2447925"/>
              <a:gd name="T4" fmla="*/ 0 w 6480175"/>
              <a:gd name="T5" fmla="*/ 1066801 h 2447925"/>
              <a:gd name="T6" fmla="*/ 4392615 w 6480175"/>
              <a:gd name="T7" fmla="*/ 0 h 24479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9498 w 6480175"/>
              <a:gd name="T13" fmla="*/ 119498 h 2447925"/>
              <a:gd name="T14" fmla="*/ 6360679 w 6480175"/>
              <a:gd name="T15" fmla="*/ 2328427 h 2447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0175" h="2447925">
                <a:moveTo>
                  <a:pt x="407996" y="0"/>
                </a:moveTo>
                <a:lnTo>
                  <a:pt x="6480175" y="0"/>
                </a:lnTo>
                <a:lnTo>
                  <a:pt x="6480175" y="2039929"/>
                </a:lnTo>
                <a:cubicBezTo>
                  <a:pt x="6480175" y="2265258"/>
                  <a:pt x="6297508" y="2447924"/>
                  <a:pt x="6072179" y="2447925"/>
                </a:cubicBezTo>
                <a:lnTo>
                  <a:pt x="0" y="2447925"/>
                </a:lnTo>
                <a:lnTo>
                  <a:pt x="0" y="407996"/>
                </a:lnTo>
                <a:cubicBezTo>
                  <a:pt x="0" y="182666"/>
                  <a:pt x="182666" y="0"/>
                  <a:pt x="407996" y="0"/>
                </a:cubicBezTo>
                <a:cubicBezTo>
                  <a:pt x="407996" y="0"/>
                  <a:pt x="407996" y="0"/>
                  <a:pt x="407996" y="0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700" b="1">
                <a:solidFill>
                  <a:srgbClr val="000066"/>
                </a:solidFill>
                <a:latin typeface="Arial" charset="0"/>
                <a:cs typeface="Arial" charset="0"/>
              </a:rPr>
              <a:t>Приоритетные инвестиционные проекты </a:t>
            </a:r>
          </a:p>
          <a:p>
            <a:r>
              <a:rPr lang="ru-RU" sz="1400">
                <a:solidFill>
                  <a:srgbClr val="000066"/>
                </a:solidFill>
                <a:latin typeface="Arial" charset="0"/>
                <a:cs typeface="Arial" charset="0"/>
              </a:rPr>
              <a:t>(на условиях государственно-частного партнерства):</a:t>
            </a:r>
          </a:p>
          <a:p>
            <a:r>
              <a:rPr lang="ru-RU" sz="1400">
                <a:solidFill>
                  <a:srgbClr val="000066"/>
                </a:solidFill>
                <a:latin typeface="Arial" charset="0"/>
                <a:cs typeface="Arial" charset="0"/>
              </a:rPr>
              <a:t>НПК «Карбоник» - 5,5 млрд. руб</a:t>
            </a:r>
          </a:p>
          <a:p>
            <a:r>
              <a:rPr lang="ru-RU" sz="1400">
                <a:solidFill>
                  <a:srgbClr val="000066"/>
                </a:solidFill>
                <a:latin typeface="Arial" charset="0"/>
                <a:cs typeface="Arial" charset="0"/>
              </a:rPr>
              <a:t>НПФ «Алтайский букет» -1,2 млрд. руб</a:t>
            </a:r>
          </a:p>
          <a:p>
            <a:r>
              <a:rPr lang="ru-RU" sz="1700" b="1">
                <a:solidFill>
                  <a:srgbClr val="000066"/>
                </a:solidFill>
                <a:latin typeface="Arial" charset="0"/>
                <a:cs typeface="Arial" charset="0"/>
              </a:rPr>
              <a:t>Межрегиональная интеграция в рамках ФЦП:</a:t>
            </a:r>
          </a:p>
          <a:p>
            <a:r>
              <a:rPr lang="ru-RU" sz="1400">
                <a:solidFill>
                  <a:srgbClr val="000066"/>
                </a:solidFill>
                <a:latin typeface="Arial" charset="0"/>
                <a:cs typeface="Arial" charset="0"/>
              </a:rPr>
              <a:t>ФНПЦ «Алтай» и ИФПМ СО РАН (Томск)</a:t>
            </a:r>
          </a:p>
          <a:p>
            <a:r>
              <a:rPr lang="ru-RU" sz="1400">
                <a:solidFill>
                  <a:srgbClr val="000066"/>
                </a:solidFill>
                <a:latin typeface="Arial" charset="0"/>
                <a:cs typeface="Arial" charset="0"/>
              </a:rPr>
              <a:t>ФНПЦ «Алтай» и НЦКЭМ СО РАМН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400">
                <a:solidFill>
                  <a:srgbClr val="000066"/>
                </a:solidFill>
                <a:latin typeface="Arial" charset="0"/>
                <a:cs typeface="Arial" charset="0"/>
              </a:rPr>
              <a:t>(Новосибирск)</a:t>
            </a:r>
          </a:p>
          <a:p>
            <a:r>
              <a:rPr lang="ru-RU" sz="1600" b="1">
                <a:solidFill>
                  <a:srgbClr val="000066"/>
                </a:solidFill>
                <a:latin typeface="Arial" charset="0"/>
                <a:cs typeface="Arial" charset="0"/>
              </a:rPr>
              <a:t>Создание биотехнологической лаборатории </a:t>
            </a:r>
          </a:p>
          <a:p>
            <a:r>
              <a:rPr lang="ru-RU" sz="1600" b="1">
                <a:solidFill>
                  <a:srgbClr val="000066"/>
                </a:solidFill>
                <a:latin typeface="Arial" charset="0"/>
                <a:cs typeface="Arial" charset="0"/>
              </a:rPr>
              <a:t>на площадке бийского бизнес-инкубатора</a:t>
            </a:r>
          </a:p>
        </p:txBody>
      </p:sp>
      <p:grpSp>
        <p:nvGrpSpPr>
          <p:cNvPr id="1031" name="Group 22"/>
          <p:cNvGrpSpPr>
            <a:grpSpLocks/>
          </p:cNvGrpSpPr>
          <p:nvPr/>
        </p:nvGrpSpPr>
        <p:grpSpPr bwMode="auto">
          <a:xfrm>
            <a:off x="95250" y="1856024"/>
            <a:ext cx="4476750" cy="2657928"/>
            <a:chOff x="-3646" y="-204"/>
            <a:chExt cx="2177" cy="1542"/>
          </a:xfrm>
        </p:grpSpPr>
        <p:sp>
          <p:nvSpPr>
            <p:cNvPr id="2" name="Прямоугольник с двумя скругленными противолежащими углами 21"/>
            <p:cNvSpPr/>
            <p:nvPr/>
          </p:nvSpPr>
          <p:spPr>
            <a:xfrm>
              <a:off x="-3646" y="-204"/>
              <a:ext cx="2177" cy="1542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32" name="TextBox 32"/>
            <p:cNvSpPr txBox="1">
              <a:spLocks noChangeArrowheads="1"/>
            </p:cNvSpPr>
            <p:nvPr/>
          </p:nvSpPr>
          <p:spPr bwMode="auto">
            <a:xfrm>
              <a:off x="-3556" y="-159"/>
              <a:ext cx="2087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35</a:t>
              </a:r>
              <a:r>
                <a:rPr lang="ru-RU" sz="1700" u="sng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 организаций</a:t>
              </a:r>
            </a:p>
            <a:p>
              <a:pPr algn="ctr">
                <a:defRPr/>
              </a:pPr>
              <a:r>
                <a:rPr lang="ru-RU" sz="1500" i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Якорные: </a:t>
              </a:r>
              <a:r>
                <a:rPr lang="ru-RU" sz="15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ФНПЦ«Алтай», </a:t>
              </a:r>
              <a:r>
                <a:rPr lang="ru-RU" sz="1500" dirty="0" err="1">
                  <a:solidFill>
                    <a:srgbClr val="000066"/>
                  </a:solidFill>
                  <a:latin typeface="Arial" charset="0"/>
                  <a:cs typeface="Arial" charset="0"/>
                </a:rPr>
                <a:t>Эвалар</a:t>
              </a:r>
              <a:r>
                <a:rPr lang="ru-RU" sz="15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, </a:t>
              </a:r>
              <a:r>
                <a:rPr lang="ru-RU" sz="1500" dirty="0" err="1">
                  <a:solidFill>
                    <a:srgbClr val="000066"/>
                  </a:solidFill>
                  <a:latin typeface="Arial" charset="0"/>
                  <a:cs typeface="Arial" charset="0"/>
                </a:rPr>
                <a:t>Алтайвитамины</a:t>
              </a:r>
              <a:r>
                <a:rPr lang="ru-RU" sz="15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, </a:t>
              </a:r>
              <a:endParaRPr lang="ru-RU" sz="1500" dirty="0" smtClean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500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Две </a:t>
              </a:r>
              <a:r>
                <a:rPr lang="ru-RU" sz="15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линии</a:t>
              </a:r>
              <a:endParaRPr lang="en-US" sz="1500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5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4</a:t>
              </a:r>
              <a:r>
                <a:rPr lang="ru-RU" sz="15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 НИИ и </a:t>
              </a:r>
              <a:r>
                <a:rPr lang="ru-RU" sz="15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12</a:t>
              </a:r>
              <a:r>
                <a:rPr lang="ru-RU" sz="1500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 субъектов </a:t>
              </a:r>
              <a:r>
                <a:rPr lang="ru-RU" sz="1500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МСБ</a:t>
              </a:r>
              <a:endParaRPr lang="ru-RU" sz="1500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ru-RU" sz="1700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35"/>
          <p:cNvGrpSpPr>
            <a:grpSpLocks/>
          </p:cNvGrpSpPr>
          <p:nvPr/>
        </p:nvGrpSpPr>
        <p:grpSpPr bwMode="auto">
          <a:xfrm>
            <a:off x="4667250" y="1856024"/>
            <a:ext cx="4284663" cy="2586490"/>
            <a:chOff x="74" y="3969"/>
            <a:chExt cx="2131" cy="1678"/>
          </a:xfrm>
        </p:grpSpPr>
        <p:sp>
          <p:nvSpPr>
            <p:cNvPr id="3" name="Прямоугольник с двумя скругленными противолежащими углами 21"/>
            <p:cNvSpPr/>
            <p:nvPr/>
          </p:nvSpPr>
          <p:spPr>
            <a:xfrm>
              <a:off x="74" y="3969"/>
              <a:ext cx="2131" cy="1678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9" name="Rectangle 15"/>
            <p:cNvSpPr>
              <a:spLocks noChangeArrowheads="1"/>
            </p:cNvSpPr>
            <p:nvPr/>
          </p:nvSpPr>
          <p:spPr bwMode="auto">
            <a:xfrm>
              <a:off x="180" y="4017"/>
              <a:ext cx="1996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Динамика объемов реализации </a:t>
              </a:r>
            </a:p>
            <a:p>
              <a:pPr algn="ctr"/>
              <a:r>
                <a:rPr lang="ru-RU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(14 ведущих предприятий АБФК), </a:t>
              </a:r>
              <a:r>
                <a:rPr lang="ru-RU" sz="1400" b="1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млрд. руб.</a:t>
              </a:r>
            </a:p>
          </p:txBody>
        </p:sp>
      </p:grpSp>
      <p:pic>
        <p:nvPicPr>
          <p:cNvPr id="1033" name="Picture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-4240213"/>
            <a:ext cx="381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13" y="-4240213"/>
            <a:ext cx="15875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3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43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5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63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73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7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1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-4240213"/>
            <a:ext cx="17462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1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45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1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1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1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965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1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1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1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1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395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1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2050" y="-4240213"/>
            <a:ext cx="1746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1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95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Picture 1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85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1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76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1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66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1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57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1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47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38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1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28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1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Picture 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9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1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00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Picture 1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906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8113" y="-4240213"/>
            <a:ext cx="1905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Прямоугольник с двумя скругленными противолежащими углами 170"/>
          <p:cNvSpPr/>
          <p:nvPr/>
        </p:nvSpPr>
        <p:spPr>
          <a:xfrm>
            <a:off x="755650" y="283948"/>
            <a:ext cx="7967663" cy="43180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Алтайский биофармацевтический кластер</a:t>
            </a:r>
          </a:p>
        </p:txBody>
      </p:sp>
      <p:sp>
        <p:nvSpPr>
          <p:cNvPr id="172" name="Стрелка вправо с вырезом 171"/>
          <p:cNvSpPr/>
          <p:nvPr/>
        </p:nvSpPr>
        <p:spPr>
          <a:xfrm>
            <a:off x="537044" y="1042318"/>
            <a:ext cx="2136775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173" name="Стрелка вправо с вырезом 172"/>
          <p:cNvSpPr/>
          <p:nvPr/>
        </p:nvSpPr>
        <p:spPr>
          <a:xfrm>
            <a:off x="2526181" y="1042318"/>
            <a:ext cx="2138363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174" name="Стрелка вправо с вырезом 173"/>
          <p:cNvSpPr/>
          <p:nvPr/>
        </p:nvSpPr>
        <p:spPr>
          <a:xfrm>
            <a:off x="4512144" y="1042318"/>
            <a:ext cx="2136775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175" name="Стрелка вправо с вырезом 174"/>
          <p:cNvSpPr/>
          <p:nvPr/>
        </p:nvSpPr>
        <p:spPr>
          <a:xfrm>
            <a:off x="6499694" y="1042318"/>
            <a:ext cx="2139950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4" name="Овал 3"/>
          <p:cNvSpPr/>
          <p:nvPr/>
        </p:nvSpPr>
        <p:spPr>
          <a:xfrm>
            <a:off x="285750" y="136990"/>
            <a:ext cx="1398588" cy="7874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84" name="Picture 179" descr="C:\Documents and Settings\trofimenko\Рабочий стол\Картинки Оли\АБФК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238" y="9311"/>
            <a:ext cx="14446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1042988" y="3213100"/>
          <a:ext cx="2481262" cy="1368425"/>
        </p:xfrm>
        <a:graphic>
          <a:graphicData uri="http://schemas.openxmlformats.org/presentationml/2006/ole">
            <p:oleObj spid="_x0000_s1026" r:id="rId7" imgW="3316511" imgH="1828959" progId="Excel.Sheet.8">
              <p:embed/>
            </p:oleObj>
          </a:graphicData>
        </a:graphic>
      </p:graphicFrame>
      <p:graphicFrame>
        <p:nvGraphicFramePr>
          <p:cNvPr id="1027" name="Диаграмма 8"/>
          <p:cNvGraphicFramePr>
            <a:graphicFrameLocks/>
          </p:cNvGraphicFramePr>
          <p:nvPr/>
        </p:nvGraphicFramePr>
        <p:xfrm>
          <a:off x="5530850" y="2740025"/>
          <a:ext cx="2555875" cy="1816100"/>
        </p:xfrm>
        <a:graphic>
          <a:graphicData uri="http://schemas.openxmlformats.org/presentationml/2006/ole">
            <p:oleObj spid="_x0000_s1027" r:id="rId8" imgW="3414056" imgH="2426418" progId="Excel.Sheet.8">
              <p:embed/>
            </p:oleObj>
          </a:graphicData>
        </a:graphic>
      </p:graphicFrame>
      <p:pic>
        <p:nvPicPr>
          <p:cNvPr id="9405" name="Picture 189" descr="C:\Documents and Settings\trofimenko\Рабочий стол\Картинки Оли\research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76318" y="5528598"/>
            <a:ext cx="1226508" cy="698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409" name="Picture 193" descr="C:\Documents and Settings\trofimenko\Рабочий стол\Картинки Оли\logo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 l="10924" r="4185"/>
          <a:stretch/>
        </p:blipFill>
        <p:spPr bwMode="auto">
          <a:xfrm>
            <a:off x="5660528" y="6215082"/>
            <a:ext cx="864644" cy="436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2" descr="H:\Clasters\Конференции, семинары, выставки, ярмарки, форумы и пр\2011\Красноярск_2011\Картинка завода.jp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 l="4299" t="17077" r="2007" b="6322"/>
          <a:stretch/>
        </p:blipFill>
        <p:spPr bwMode="auto">
          <a:xfrm>
            <a:off x="7457481" y="4757989"/>
            <a:ext cx="1289657" cy="599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27088" y="266486"/>
            <a:ext cx="7967662" cy="43180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Алтайский кластер аграрного машиностроения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44500" y="1413791"/>
            <a:ext cx="8191500" cy="268288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Освоено более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млн. рублей</a:t>
            </a:r>
          </a:p>
        </p:txBody>
      </p:sp>
      <p:sp>
        <p:nvSpPr>
          <p:cNvPr id="3" name="Прямоугольник с двумя скругленными противолежащими углами 21"/>
          <p:cNvSpPr>
            <a:spLocks noChangeArrowheads="1"/>
          </p:cNvSpPr>
          <p:nvPr/>
        </p:nvSpPr>
        <p:spPr bwMode="auto">
          <a:xfrm>
            <a:off x="101598" y="4235460"/>
            <a:ext cx="8864600" cy="2114550"/>
          </a:xfrm>
          <a:custGeom>
            <a:avLst/>
            <a:gdLst>
              <a:gd name="T0" fmla="*/ 6669088 w 6669088"/>
              <a:gd name="T1" fmla="*/ 1116013 h 2232025"/>
              <a:gd name="T2" fmla="*/ 3334544 w 6669088"/>
              <a:gd name="T3" fmla="*/ 2232025 h 2232025"/>
              <a:gd name="T4" fmla="*/ 0 w 6669088"/>
              <a:gd name="T5" fmla="*/ 1116013 h 2232025"/>
              <a:gd name="T6" fmla="*/ 3334544 w 6669088"/>
              <a:gd name="T7" fmla="*/ 0 h 22320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8958 w 6669088"/>
              <a:gd name="T13" fmla="*/ 108958 h 2232025"/>
              <a:gd name="T14" fmla="*/ 6560130 w 6669088"/>
              <a:gd name="T15" fmla="*/ 2123067 h 22320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9088" h="2232025">
                <a:moveTo>
                  <a:pt x="372012" y="0"/>
                </a:moveTo>
                <a:lnTo>
                  <a:pt x="6669088" y="0"/>
                </a:lnTo>
                <a:lnTo>
                  <a:pt x="6669088" y="1860013"/>
                </a:lnTo>
                <a:cubicBezTo>
                  <a:pt x="6669088" y="2065469"/>
                  <a:pt x="6502532" y="2232024"/>
                  <a:pt x="6297076" y="2232025"/>
                </a:cubicBezTo>
                <a:lnTo>
                  <a:pt x="0" y="2232025"/>
                </a:lnTo>
                <a:lnTo>
                  <a:pt x="0" y="372012"/>
                </a:lnTo>
                <a:cubicBezTo>
                  <a:pt x="0" y="166555"/>
                  <a:pt x="166555" y="0"/>
                  <a:pt x="372012" y="0"/>
                </a:cubicBezTo>
                <a:cubicBezTo>
                  <a:pt x="372012" y="0"/>
                  <a:pt x="372012" y="0"/>
                  <a:pt x="372012" y="0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algn="ctr">
              <a:defRPr/>
            </a:pPr>
            <a:r>
              <a:rPr lang="ru-RU" sz="1500" b="1" dirty="0">
                <a:solidFill>
                  <a:srgbClr val="000066"/>
                </a:solidFill>
                <a:latin typeface="Arial" charset="0"/>
                <a:cs typeface="Arial" charset="0"/>
              </a:rPr>
              <a:t>Реализация подпрограммы  «Аграрное машиностроение»</a:t>
            </a:r>
          </a:p>
          <a:p>
            <a:pPr algn="ctr"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межрегиональной инновационной программы </a:t>
            </a:r>
            <a:b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«Сибирское машиностроение» - производство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</a:t>
            </a:r>
            <a:r>
              <a:rPr lang="ru-RU" sz="1500" b="1" dirty="0">
                <a:solidFill>
                  <a:srgbClr val="000066"/>
                </a:solidFill>
                <a:latin typeface="Arial" charset="0"/>
                <a:cs typeface="Arial" charset="0"/>
              </a:rPr>
              <a:t> видов новой сельскохозяйственной техники:</a:t>
            </a:r>
          </a:p>
          <a:p>
            <a:pPr algn="ctr"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плуги </a:t>
            </a:r>
            <a:r>
              <a:rPr lang="ru-RU" sz="1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, бороны </a:t>
            </a:r>
            <a:endParaRPr lang="ru-RU" sz="15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посевные комплексы</a:t>
            </a:r>
          </a:p>
          <a:p>
            <a:pPr algn="ctr"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комбинированные агрегаты</a:t>
            </a:r>
          </a:p>
          <a:p>
            <a:pPr algn="ctr"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почвообрабатывающие </a:t>
            </a:r>
            <a:r>
              <a:rPr lang="ru-RU" sz="1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машины</a:t>
            </a:r>
            <a:endParaRPr lang="ru-RU" sz="15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8163" y="1003765"/>
            <a:ext cx="4129087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573588" y="1003765"/>
            <a:ext cx="4127500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grpSp>
        <p:nvGrpSpPr>
          <p:cNvPr id="10248" name="Группа 3"/>
          <p:cNvGrpSpPr>
            <a:grpSpLocks/>
          </p:cNvGrpSpPr>
          <p:nvPr/>
        </p:nvGrpSpPr>
        <p:grpSpPr bwMode="auto">
          <a:xfrm>
            <a:off x="252413" y="128373"/>
            <a:ext cx="1397000" cy="785813"/>
            <a:chOff x="114882" y="951460"/>
            <a:chExt cx="1048292" cy="1048292"/>
          </a:xfrm>
        </p:grpSpPr>
        <p:sp>
          <p:nvSpPr>
            <p:cNvPr id="17" name="Овал 16"/>
            <p:cNvSpPr/>
            <p:nvPr/>
          </p:nvSpPr>
          <p:spPr>
            <a:xfrm>
              <a:off x="114882" y="951460"/>
              <a:ext cx="1048292" cy="1048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54" name="Picture 4" descr="C:\Documents and Settings\trofimenko\Рабочий стол\Картинки Оли\АлтаКАМ копия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612" y="971550"/>
              <a:ext cx="102483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с двумя скругленными противолежащими углами 21"/>
          <p:cNvSpPr/>
          <p:nvPr/>
        </p:nvSpPr>
        <p:spPr bwMode="auto">
          <a:xfrm>
            <a:off x="133350" y="1820871"/>
            <a:ext cx="4476750" cy="2281237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r>
              <a:rPr lang="ru-RU" sz="1600" u="sng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организаций</a:t>
            </a:r>
          </a:p>
          <a:p>
            <a:pPr algn="just">
              <a:defRPr/>
            </a:pPr>
            <a:r>
              <a:rPr lang="ru-RU" sz="16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Якорные: </a:t>
            </a:r>
            <a:r>
              <a:rPr lang="ru-RU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Рубцовский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завод запчастей, </a:t>
            </a:r>
            <a:r>
              <a:rPr lang="ru-RU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Тонар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плюс, СЦ «СЭУС-Агро», </a:t>
            </a:r>
            <a:r>
              <a:rPr lang="ru-RU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Леньковский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СельМашЗавод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НИИ и </a:t>
            </a:r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субъектов 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малого бизнеса</a:t>
            </a:r>
          </a:p>
          <a:p>
            <a:pPr algn="ctr">
              <a:defRPr/>
            </a:pPr>
            <a:endParaRPr lang="ru-RU" sz="5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год произведено более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75 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тыс. ед. машин и агрегатов; </a:t>
            </a: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отгружено 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продукции на </a:t>
            </a:r>
            <a:b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1,2 </a:t>
            </a:r>
            <a:r>
              <a:rPr lang="ru-RU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млрд. руб.</a:t>
            </a:r>
          </a:p>
        </p:txBody>
      </p:sp>
      <p:sp>
        <p:nvSpPr>
          <p:cNvPr id="23" name="Прямоугольник с двумя скругленными противолежащими углами 21"/>
          <p:cNvSpPr/>
          <p:nvPr/>
        </p:nvSpPr>
        <p:spPr bwMode="auto">
          <a:xfrm>
            <a:off x="4705350" y="1835158"/>
            <a:ext cx="4284663" cy="2214563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Участие в программе краевого лизингового фонда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Продвижение продукции на межрегиональный рынок – </a:t>
            </a:r>
            <a:r>
              <a:rPr lang="ru-RU" sz="1500" i="1" dirty="0">
                <a:solidFill>
                  <a:srgbClr val="000066"/>
                </a:solidFill>
                <a:latin typeface="Arial" charset="0"/>
                <a:cs typeface="Arial" charset="0"/>
              </a:rPr>
              <a:t>более 10 выставочно-ярмарочных мероприятий</a:t>
            </a: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Включение продукции в реестр ГК «</a:t>
            </a:r>
            <a:r>
              <a:rPr lang="ru-RU" sz="1500" dirty="0" err="1">
                <a:solidFill>
                  <a:srgbClr val="000066"/>
                </a:solidFill>
                <a:latin typeface="Arial" charset="0"/>
                <a:cs typeface="Arial" charset="0"/>
              </a:rPr>
              <a:t>Ростехнологии</a:t>
            </a:r>
            <a:r>
              <a:rPr lang="ru-RU" sz="1500" dirty="0">
                <a:solidFill>
                  <a:srgbClr val="000066"/>
                </a:solidFill>
                <a:latin typeface="Arial" charset="0"/>
                <a:cs typeface="Arial" charset="0"/>
              </a:rPr>
              <a:t>»</a:t>
            </a:r>
          </a:p>
          <a:p>
            <a:pPr algn="just">
              <a:defRPr/>
            </a:pPr>
            <a:endParaRPr lang="ru-RU" sz="5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11278" name="Picture 14" descr="E:\фото техники и производства\дисковая борона БДП 8х4 МТ\VNV_5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71" y="5243404"/>
            <a:ext cx="2214517" cy="93395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281" name="Picture 17" descr="E:\фото техники и производства\чизельный плуг ПЧ-4,5\чизе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72264" y="5214950"/>
            <a:ext cx="1993073" cy="93395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27088" y="251936"/>
            <a:ext cx="7959754" cy="67673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Алтайский кластер энергомашиностроения и </a:t>
            </a:r>
            <a:endParaRPr lang="en-US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indent="450850" algn="ctr">
              <a:defRPr/>
            </a:pPr>
            <a:r>
              <a:rPr lang="ru-RU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энергоэффективных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технологий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44500" y="1486361"/>
            <a:ext cx="8191500" cy="268288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Освоено более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13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млн. рублей</a:t>
            </a:r>
          </a:p>
        </p:txBody>
      </p:sp>
      <p:sp>
        <p:nvSpPr>
          <p:cNvPr id="11269" name="Прямоугольник с двумя скругленными противолежащими углами 21"/>
          <p:cNvSpPr>
            <a:spLocks noChangeArrowheads="1"/>
          </p:cNvSpPr>
          <p:nvPr/>
        </p:nvSpPr>
        <p:spPr bwMode="auto">
          <a:xfrm>
            <a:off x="125413" y="4409172"/>
            <a:ext cx="8864600" cy="2234537"/>
          </a:xfrm>
          <a:custGeom>
            <a:avLst/>
            <a:gdLst>
              <a:gd name="T0" fmla="*/ 8835841 w 6669088"/>
              <a:gd name="T1" fmla="*/ 1258447 h 2232025"/>
              <a:gd name="T2" fmla="*/ 4417923 w 6669088"/>
              <a:gd name="T3" fmla="*/ 2516891 h 2232025"/>
              <a:gd name="T4" fmla="*/ 0 w 6669088"/>
              <a:gd name="T5" fmla="*/ 1258447 h 2232025"/>
              <a:gd name="T6" fmla="*/ 4417923 w 6669088"/>
              <a:gd name="T7" fmla="*/ 0 h 22320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8958 w 6669088"/>
              <a:gd name="T13" fmla="*/ 108958 h 2232025"/>
              <a:gd name="T14" fmla="*/ 6560128 w 6669088"/>
              <a:gd name="T15" fmla="*/ 2123067 h 22320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9088" h="2232025">
                <a:moveTo>
                  <a:pt x="372012" y="0"/>
                </a:moveTo>
                <a:lnTo>
                  <a:pt x="6669088" y="0"/>
                </a:lnTo>
                <a:lnTo>
                  <a:pt x="6669088" y="1860013"/>
                </a:lnTo>
                <a:cubicBezTo>
                  <a:pt x="6669088" y="2065469"/>
                  <a:pt x="6502532" y="2232024"/>
                  <a:pt x="6297076" y="2232025"/>
                </a:cubicBezTo>
                <a:lnTo>
                  <a:pt x="0" y="2232025"/>
                </a:lnTo>
                <a:lnTo>
                  <a:pt x="0" y="372012"/>
                </a:lnTo>
                <a:cubicBezTo>
                  <a:pt x="0" y="166555"/>
                  <a:pt x="166555" y="0"/>
                  <a:pt x="372012" y="0"/>
                </a:cubicBezTo>
                <a:cubicBezTo>
                  <a:pt x="372012" y="0"/>
                  <a:pt x="372012" y="0"/>
                  <a:pt x="372012" y="0"/>
                </a:cubicBezTo>
                <a:close/>
              </a:path>
            </a:pathLst>
          </a:cu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tIns="0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Реализация инфраструктурных проектов</a:t>
            </a:r>
          </a:p>
          <a:p>
            <a:pPr algn="ctr"/>
            <a:endParaRPr lang="ru-RU" sz="16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  <a:sym typeface="Helvetica" pitchFamily="34" charset="0"/>
              </a:rPr>
              <a:t>Научно-проектный, консультационный и образовательный центр</a:t>
            </a:r>
          </a:p>
          <a:p>
            <a:pPr algn="ctr"/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  <a:sym typeface="Helvetica" pitchFamily="34" charset="0"/>
              </a:rPr>
              <a:t>Развитие </a:t>
            </a:r>
            <a:r>
              <a:rPr lang="ru-RU" sz="1600" dirty="0" err="1">
                <a:solidFill>
                  <a:srgbClr val="000066"/>
                </a:solidFill>
                <a:latin typeface="Arial" charset="0"/>
                <a:cs typeface="Arial" charset="0"/>
                <a:sym typeface="Helvetica" pitchFamily="34" charset="0"/>
              </a:rPr>
              <a:t>имиджевого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  <a:sym typeface="Helvetica" pitchFamily="34" charset="0"/>
              </a:rPr>
              <a:t> направления «Сделано в кластере</a:t>
            </a:r>
            <a:r>
              <a:rPr lang="ru-RU" sz="1600" dirty="0" smtClean="0">
                <a:solidFill>
                  <a:srgbClr val="000066"/>
                </a:solidFill>
                <a:latin typeface="Arial" charset="0"/>
                <a:cs typeface="Arial" charset="0"/>
                <a:sym typeface="Helvetica" pitchFamily="34" charset="0"/>
              </a:rPr>
              <a:t>»,  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  <a:sym typeface="Helvetica" pitchFamily="34" charset="0"/>
              </a:rPr>
              <a:t>Лаборатория сертификации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90538" y="1032793"/>
            <a:ext cx="8210550" cy="215900"/>
          </a:xfrm>
          <a:prstGeom prst="notchedRightArrow">
            <a:avLst>
              <a:gd name="adj1" fmla="val 100000"/>
              <a:gd name="adj2" fmla="val 50000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  в июне 2011</a:t>
            </a:r>
          </a:p>
        </p:txBody>
      </p:sp>
      <p:sp>
        <p:nvSpPr>
          <p:cNvPr id="20" name="Прямоугольник с двумя скругленными противолежащими углами 21"/>
          <p:cNvSpPr/>
          <p:nvPr/>
        </p:nvSpPr>
        <p:spPr bwMode="auto">
          <a:xfrm>
            <a:off x="133350" y="1907955"/>
            <a:ext cx="4476750" cy="2281237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28</a:t>
            </a:r>
            <a:r>
              <a:rPr lang="ru-RU" sz="1600" u="sng" dirty="0">
                <a:solidFill>
                  <a:srgbClr val="000066"/>
                </a:solidFill>
                <a:latin typeface="Arial" charset="0"/>
                <a:cs typeface="Arial" charset="0"/>
              </a:rPr>
              <a:t> организаций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0066"/>
                </a:solidFill>
                <a:latin typeface="Arial" charset="0"/>
                <a:cs typeface="Arial" charset="0"/>
              </a:rPr>
              <a:t>Якорные:  </a:t>
            </a:r>
            <a:r>
              <a:rPr lang="ru-RU" sz="1600" dirty="0" err="1">
                <a:solidFill>
                  <a:srgbClr val="000066"/>
                </a:solidFill>
                <a:latin typeface="Arial" charset="0"/>
                <a:cs typeface="Arial" charset="0"/>
              </a:rPr>
              <a:t>Сибэнергомаш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ru-RU" sz="1600" dirty="0" err="1">
                <a:solidFill>
                  <a:srgbClr val="000066"/>
                </a:solidFill>
                <a:latin typeface="Arial" charset="0"/>
                <a:cs typeface="Arial" charset="0"/>
              </a:rPr>
              <a:t>Бийский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 котельный завод,</a:t>
            </a:r>
          </a:p>
          <a:p>
            <a:pPr algn="ctr">
              <a:defRPr/>
            </a:pPr>
            <a:r>
              <a:rPr lang="ru-RU" sz="1600" dirty="0" err="1">
                <a:solidFill>
                  <a:srgbClr val="000066"/>
                </a:solidFill>
                <a:latin typeface="Arial" charset="0"/>
                <a:cs typeface="Arial" charset="0"/>
              </a:rPr>
              <a:t>Алтайэнергосбыт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,  </a:t>
            </a:r>
          </a:p>
          <a:p>
            <a:pPr algn="ctr">
              <a:defRPr/>
            </a:pP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ПО «</a:t>
            </a:r>
            <a:r>
              <a:rPr lang="ru-RU" sz="1600" dirty="0" err="1">
                <a:solidFill>
                  <a:srgbClr val="000066"/>
                </a:solidFill>
                <a:latin typeface="Arial" charset="0"/>
                <a:cs typeface="Arial" charset="0"/>
              </a:rPr>
              <a:t>Межрегионэнергосервис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», </a:t>
            </a:r>
          </a:p>
          <a:p>
            <a:pPr algn="ctr">
              <a:defRPr/>
            </a:pP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Алтайский государственный технический университет </a:t>
            </a:r>
            <a:r>
              <a:rPr lang="ru-RU" sz="1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им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. И.И. Ползунова </a:t>
            </a:r>
          </a:p>
          <a:p>
            <a:pPr algn="ctr">
              <a:defRPr/>
            </a:pP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и </a:t>
            </a:r>
            <a:r>
              <a:rPr lang="ru-RU" sz="1600" b="1" dirty="0">
                <a:solidFill>
                  <a:srgbClr val="000066"/>
                </a:solidFill>
                <a:latin typeface="Arial" charset="0"/>
                <a:cs typeface="Arial" charset="0"/>
              </a:rPr>
              <a:t>16 </a:t>
            </a: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субъектов малого и среднего бизнеса</a:t>
            </a:r>
            <a:endParaRPr lang="ru-RU" sz="16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Прямоугольник с двумя скругленными противолежащими углами 21"/>
          <p:cNvSpPr/>
          <p:nvPr/>
        </p:nvSpPr>
        <p:spPr bwMode="auto">
          <a:xfrm>
            <a:off x="4743226" y="1957167"/>
            <a:ext cx="4284662" cy="2214563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 Разработана концепция развития кластера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5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 Проведены маркетинговые исследования рынка труда и состояния теплоэнергетики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5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66"/>
                </a:solidFill>
                <a:latin typeface="Arial" charset="0"/>
                <a:cs typeface="Arial" charset="0"/>
              </a:rPr>
              <a:t> Регистрация товарного знака</a:t>
            </a:r>
          </a:p>
        </p:txBody>
      </p:sp>
      <p:grpSp>
        <p:nvGrpSpPr>
          <p:cNvPr id="11273" name="Группа 1"/>
          <p:cNvGrpSpPr>
            <a:grpSpLocks/>
          </p:cNvGrpSpPr>
          <p:nvPr/>
        </p:nvGrpSpPr>
        <p:grpSpPr bwMode="auto">
          <a:xfrm>
            <a:off x="252413" y="113824"/>
            <a:ext cx="1397000" cy="785813"/>
            <a:chOff x="188640" y="1003428"/>
            <a:chExt cx="1048292" cy="1048292"/>
          </a:xfrm>
        </p:grpSpPr>
        <p:sp>
          <p:nvSpPr>
            <p:cNvPr id="17" name="Овал 16"/>
            <p:cNvSpPr/>
            <p:nvPr/>
          </p:nvSpPr>
          <p:spPr>
            <a:xfrm>
              <a:off x="188640" y="1003428"/>
              <a:ext cx="1048292" cy="1048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278" name="Picture 2" descr="C:\Documents and Settings\trofimenko\Рабочий стол\Картинки Оли\АлтЭК копия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849" y="1106597"/>
              <a:ext cx="806625" cy="841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34" descr="yeni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337" y="5710501"/>
            <a:ext cx="1709334" cy="7557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2" name="Picture 13" descr="Котел для ТЭЦ Фриа (Гвинея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5643" y="5710501"/>
            <a:ext cx="1709169" cy="7557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8131" name="Picture 3" descr="H:\Nauka\Конференции Ярмарки Форумы Выставки\Форумы\Красноярск_2011\Разработка стенда\ДОМ\studio26\house-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27892" r="11989" b="8213"/>
          <a:stretch/>
        </p:blipFill>
        <p:spPr bwMode="auto">
          <a:xfrm>
            <a:off x="3227434" y="5710501"/>
            <a:ext cx="2777314" cy="7557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254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858016" y="0"/>
            <a:ext cx="2286016" cy="685800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406" y="962249"/>
            <a:ext cx="6643734" cy="3824073"/>
          </a:xfrm>
          <a:prstGeom prst="roundRect">
            <a:avLst>
              <a:gd name="adj" fmla="val 3000"/>
            </a:avLst>
          </a:prstGeom>
          <a:solidFill>
            <a:schemeClr val="bg1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142844" y="1285860"/>
            <a:ext cx="2714644" cy="785818"/>
          </a:xfrm>
          <a:prstGeom prst="stripedRightArrow">
            <a:avLst>
              <a:gd name="adj1" fmla="val 100000"/>
              <a:gd name="adj2" fmla="val 28169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Биофармкластер</a:t>
            </a: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(АБФК)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рост </a:t>
            </a:r>
            <a:r>
              <a:rPr lang="ru-RU" sz="1200" dirty="0" err="1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наукоемкости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усиление межрегиональной интеграции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2928926" y="1142984"/>
            <a:ext cx="393170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участников возросло до 35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(на этапе создания в 2008 году – 23)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кластер вовлечены академические учреждения Новосибирска;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Начата реализация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 масштабных проектов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общей стоимостью 8  млрд. руб.</a:t>
            </a: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142844" y="2420937"/>
            <a:ext cx="2786082" cy="1008063"/>
          </a:xfrm>
          <a:prstGeom prst="stripedRightArrow">
            <a:avLst>
              <a:gd name="adj1" fmla="val 100000"/>
              <a:gd name="adj2" fmla="val 28020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Кластер аграрного машиностроения (</a:t>
            </a:r>
            <a:r>
              <a:rPr lang="ru-RU" sz="1200" b="1" i="1" dirty="0" err="1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Алта</a:t>
            </a: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КАМ)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расширение линейки выпускаемой техники, выход на межрегиональный рынок</a:t>
            </a:r>
          </a:p>
        </p:txBody>
      </p:sp>
      <p:sp>
        <p:nvSpPr>
          <p:cNvPr id="43" name="Прямоугольник 33"/>
          <p:cNvSpPr/>
          <p:nvPr/>
        </p:nvSpPr>
        <p:spPr>
          <a:xfrm flipH="1">
            <a:off x="2928926" y="2357430"/>
            <a:ext cx="379063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Запущен серийный выпуск сеялки СКСС-2.5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Изготовлен опытный образец агрегата КПКА-5.0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Начато производство дисковых  культиваторов и посевных комплексов;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Получены призовые места на ведущих профильных выставках </a:t>
            </a: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2857488" y="3643314"/>
            <a:ext cx="3944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кластер </a:t>
            </a:r>
            <a:r>
              <a:rPr lang="ru-RU" sz="1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энергомашиностроения и </a:t>
            </a:r>
            <a:r>
              <a:rPr lang="ru-RU" sz="1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энерго-эффективных</a:t>
            </a:r>
            <a:r>
              <a:rPr lang="ru-RU" sz="1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технологий</a:t>
            </a:r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(АЛТЭК) объединились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28 организаций (разработана концепция развития, зарегистрирован товарный знак, привлечено 13,5 млн.руб.)</a:t>
            </a:r>
          </a:p>
        </p:txBody>
      </p:sp>
      <p:sp>
        <p:nvSpPr>
          <p:cNvPr id="45" name="Штриховая стрелка вправо 44"/>
          <p:cNvSpPr/>
          <p:nvPr/>
        </p:nvSpPr>
        <p:spPr>
          <a:xfrm>
            <a:off x="142844" y="3706884"/>
            <a:ext cx="2786082" cy="936562"/>
          </a:xfrm>
          <a:prstGeom prst="stripedRightArrow">
            <a:avLst>
              <a:gd name="adj1" fmla="val 100000"/>
              <a:gd name="adj2" fmla="val 28169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Создание </a:t>
            </a: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новых кластерных формирований 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приоритетных сферах экономики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86578" y="2000240"/>
            <a:ext cx="2428892" cy="28575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состав региональных кластеров входят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66 предприятий (около 6 тысяч рабочих мест)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prstClr val="white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2011 году </a:t>
            </a:r>
            <a:r>
              <a:rPr lang="ru-RU" sz="1400" dirty="0" smtClean="0">
                <a:solidFill>
                  <a:prstClr val="whit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предприятиями кластеров создано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527 новых рабочих мест;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освоено более </a:t>
            </a:r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200 наименований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новых видов продукции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6" y="4930485"/>
            <a:ext cx="2159677" cy="1784663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E:\фото техники и производства\дисковая борона БДП 8х4 МТ\VNV_581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r="4605"/>
          <a:stretch>
            <a:fillRect/>
          </a:stretch>
        </p:blipFill>
        <p:spPr bwMode="auto">
          <a:xfrm>
            <a:off x="2285984" y="4929198"/>
            <a:ext cx="2205011" cy="178595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/>
        </p:spPr>
      </p:pic>
      <p:pic>
        <p:nvPicPr>
          <p:cNvPr id="19" name="Picture 13" descr="Котел для ТЭЦ Фриа (Гвинея)"/>
          <p:cNvPicPr>
            <a:picLocks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4572000" y="4929198"/>
            <a:ext cx="2164912" cy="178595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63500" cmpd="thickThin">
            <a:solidFill>
              <a:srgbClr val="008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358372" y="3428206"/>
            <a:ext cx="6858000" cy="1588"/>
          </a:xfrm>
          <a:prstGeom prst="line">
            <a:avLst/>
          </a:prstGeom>
          <a:ln w="63500" cmpd="thickThin">
            <a:solidFill>
              <a:srgbClr val="008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9028" y="14514"/>
            <a:ext cx="9114971" cy="71435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Итоги деятельности кластеров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0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831</Words>
  <Application>Microsoft Office PowerPoint</Application>
  <PresentationFormat>Экран (4:3)</PresentationFormat>
  <Paragraphs>169</Paragraphs>
  <Slides>9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3_Тема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dolgenko</cp:lastModifiedBy>
  <cp:revision>289</cp:revision>
  <dcterms:modified xsi:type="dcterms:W3CDTF">2012-01-31T06:12:13Z</dcterms:modified>
</cp:coreProperties>
</file>