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4"/>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E3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p:cViewPr varScale="1">
        <p:scale>
          <a:sx n="115" d="100"/>
          <a:sy n="115" d="100"/>
        </p:scale>
        <p:origin x="-1512" y="-102"/>
      </p:cViewPr>
      <p:guideLst>
        <p:guide orient="horz" pos="2160"/>
        <p:guide pos="2880"/>
      </p:guideLst>
    </p:cSldViewPr>
  </p:slideViewPr>
  <p:outlineViewPr>
    <p:cViewPr>
      <p:scale>
        <a:sx n="33" d="100"/>
        <a:sy n="33" d="100"/>
      </p:scale>
      <p:origin x="9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3B5955E-C186-419F-83F6-3F218CB667AE}" type="datetimeFigureOut">
              <a:rPr lang="ru-RU"/>
              <a:pPr>
                <a:defRPr/>
              </a:pPr>
              <a:t>21.08.2015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55A8D47-49FD-4387-98A2-FE412719F35B}"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D9FA30D-2E82-4BD6-8098-02F2F8E6455B}" type="datetime1">
              <a:rPr lang="ru-RU"/>
              <a:pPr>
                <a:defRPr/>
              </a:pPr>
              <a:t>21.08.2015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0487E27-2F36-40DC-875A-9BD2C31E8558}"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F55C056-4E58-4F67-976F-2B7E62B391DD}" type="datetime1">
              <a:rPr lang="ru-RU"/>
              <a:pPr>
                <a:defRPr/>
              </a:pPr>
              <a:t>21.08.2015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3DB804C-E0DC-4B16-83C0-5753E6C09D8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5F339C3-7E1F-4243-A66B-D3AAFD382689}" type="datetime1">
              <a:rPr lang="ru-RU"/>
              <a:pPr>
                <a:defRPr/>
              </a:pPr>
              <a:t>21.08.2015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B9F2823-7E0D-4FC1-93FD-D4E2AEDEE1A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DD4C3DC-B478-4CE8-B4D6-9F5519D4DD4C}" type="datetime1">
              <a:rPr lang="ru-RU"/>
              <a:pPr>
                <a:defRPr/>
              </a:pPr>
              <a:t>21.08.2015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3CE64B2-957D-4335-939D-5650A6803CD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A6E35D0-99AB-4BC9-BC53-6DE08C709CAE}" type="datetime1">
              <a:rPr lang="ru-RU"/>
              <a:pPr>
                <a:defRPr/>
              </a:pPr>
              <a:t>21.08.2015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906BE72-14B7-4BDB-8800-051163B2640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0C33556-FC52-42FB-AA90-05318A9B5CDC}" type="datetime1">
              <a:rPr lang="ru-RU"/>
              <a:pPr>
                <a:defRPr/>
              </a:pPr>
              <a:t>21.08.2015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24CE04D-8B9F-48EF-9886-01A3374286F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D0A63FF-8E0F-4B69-AD33-86BD612572D4}" type="datetime1">
              <a:rPr lang="ru-RU"/>
              <a:pPr>
                <a:defRPr/>
              </a:pPr>
              <a:t>21.08.2015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EEA6A0B-1BC1-45F3-B3ED-DA01C78FE41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648E784-1698-4349-8DBD-71431BA29670}" type="datetime1">
              <a:rPr lang="ru-RU"/>
              <a:pPr>
                <a:defRPr/>
              </a:pPr>
              <a:t>21.08.2015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EFA39591-AA11-4310-8536-272D4BCFB29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F416542-B1D3-4E50-98D9-5CAA889CE8CD}" type="datetime1">
              <a:rPr lang="ru-RU"/>
              <a:pPr>
                <a:defRPr/>
              </a:pPr>
              <a:t>21.08.2015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3C7A8AE-6B05-44C0-B6BD-1A260F1E580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1682A53-46FC-4688-B656-857FCB0840C6}" type="datetime1">
              <a:rPr lang="ru-RU"/>
              <a:pPr>
                <a:defRPr/>
              </a:pPr>
              <a:t>21.08.2015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D73BA56-C7FC-4ACF-941A-B9107ED6D17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A4B904C-08DD-40E3-B04B-6AE6608928D7}" type="datetime1">
              <a:rPr lang="ru-RU"/>
              <a:pPr>
                <a:defRPr/>
              </a:pPr>
              <a:t>21.08.2015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9E2F3DD-CCFA-4316-AD75-57877A034B2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5330029-0FCB-401E-B84C-B3999E79D267}" type="datetime1">
              <a:rPr lang="ru-RU"/>
              <a:pPr>
                <a:defRPr/>
              </a:pPr>
              <a:t>21.08.2015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026EFF8-CAAF-4975-9342-DD55F0A5782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2"/>
          <a:srcRect/>
          <a:stretch>
            <a:fillRect/>
          </a:stretch>
        </p:blipFill>
        <p:spPr bwMode="auto">
          <a:xfrm>
            <a:off x="762000" y="890588"/>
            <a:ext cx="3305175" cy="2201862"/>
          </a:xfrm>
          <a:prstGeom prst="rect">
            <a:avLst/>
          </a:prstGeom>
          <a:noFill/>
          <a:ln w="9525">
            <a:noFill/>
            <a:miter lim="800000"/>
            <a:headEnd/>
            <a:tailEnd/>
          </a:ln>
        </p:spPr>
      </p:pic>
      <p:sp>
        <p:nvSpPr>
          <p:cNvPr id="2" name="Заголовок 1"/>
          <p:cNvSpPr>
            <a:spLocks noGrp="1"/>
          </p:cNvSpPr>
          <p:nvPr>
            <p:ph type="ctrTitle"/>
          </p:nvPr>
        </p:nvSpPr>
        <p:spPr/>
        <p:txBody>
          <a:bodyPr rtlCol="0">
            <a:normAutofit fontScale="90000"/>
          </a:bodyPr>
          <a:lstStyle/>
          <a:p>
            <a:pPr fontAlgn="auto">
              <a:spcAft>
                <a:spcPts val="0"/>
              </a:spcAft>
              <a:defRPr/>
            </a:pPr>
            <a:r>
              <a:rPr lang="ru-RU" b="1" dirty="0" smtClean="0"/>
              <a:t>                         </a:t>
            </a:r>
            <a:r>
              <a:rPr lang="ru-RU" sz="4900" b="1" dirty="0" smtClean="0">
                <a:solidFill>
                  <a:srgbClr val="007E39"/>
                </a:solidFill>
              </a:rPr>
              <a:t>Ярославский</a:t>
            </a:r>
            <a:r>
              <a:rPr lang="ru-RU" sz="4900" dirty="0">
                <a:solidFill>
                  <a:srgbClr val="007E39"/>
                </a:solidFill>
              </a:rPr>
              <a:t/>
            </a:r>
            <a:br>
              <a:rPr lang="ru-RU" sz="4900" dirty="0">
                <a:solidFill>
                  <a:srgbClr val="007E39"/>
                </a:solidFill>
              </a:rPr>
            </a:br>
            <a:r>
              <a:rPr lang="ru-RU" sz="4900" dirty="0">
                <a:solidFill>
                  <a:srgbClr val="007E39"/>
                </a:solidFill>
              </a:rPr>
              <a:t> </a:t>
            </a:r>
            <a:r>
              <a:rPr lang="ru-RU" sz="4900" dirty="0" smtClean="0">
                <a:solidFill>
                  <a:srgbClr val="007E39"/>
                </a:solidFill>
              </a:rPr>
              <a:t>                           </a:t>
            </a:r>
            <a:r>
              <a:rPr lang="ru-RU" sz="4900" b="1" dirty="0" err="1" smtClean="0">
                <a:solidFill>
                  <a:srgbClr val="007E39"/>
                </a:solidFill>
              </a:rPr>
              <a:t>Облпотребсоюз</a:t>
            </a:r>
            <a:r>
              <a:rPr lang="ru-RU" dirty="0"/>
              <a:t/>
            </a:r>
            <a:br>
              <a:rPr lang="ru-RU" dirty="0"/>
            </a:br>
            <a:endParaRPr lang="ru-RU" dirty="0"/>
          </a:p>
        </p:txBody>
      </p:sp>
      <p:sp>
        <p:nvSpPr>
          <p:cNvPr id="3" name="Подзаголовок 2"/>
          <p:cNvSpPr>
            <a:spLocks noGrp="1"/>
          </p:cNvSpPr>
          <p:nvPr>
            <p:ph type="subTitle" idx="1"/>
          </p:nvPr>
        </p:nvSpPr>
        <p:spPr/>
        <p:txBody>
          <a:bodyPr rtlCol="0">
            <a:normAutofit fontScale="77500" lnSpcReduction="20000"/>
          </a:bodyPr>
          <a:lstStyle/>
          <a:p>
            <a:pPr fontAlgn="auto">
              <a:spcAft>
                <a:spcPts val="0"/>
              </a:spcAft>
              <a:buFont typeface="Arial" pitchFamily="34" charset="0"/>
              <a:buNone/>
              <a:defRPr/>
            </a:pPr>
            <a:r>
              <a:rPr lang="ru-RU" dirty="0">
                <a:solidFill>
                  <a:srgbClr val="00B050"/>
                </a:solidFill>
              </a:rPr>
              <a:t>«Экономический эффект и преимущества развития торговой деятельности от участия в региональном инновационном проекте 2015 года Дорожная карта -1, на примере Потребительского общества </a:t>
            </a:r>
            <a:r>
              <a:rPr lang="ru-RU" b="1" dirty="0">
                <a:solidFill>
                  <a:srgbClr val="00B050"/>
                </a:solidFill>
              </a:rPr>
              <a:t>Лесная Поляна</a:t>
            </a:r>
            <a:r>
              <a:rPr lang="ru-RU" dirty="0">
                <a:solidFill>
                  <a:srgbClr val="00B050"/>
                </a:solidFill>
              </a:rPr>
              <a:t>»  </a:t>
            </a:r>
          </a:p>
          <a:p>
            <a:pPr fontAlgn="auto">
              <a:spcAft>
                <a:spcPts val="0"/>
              </a:spcAft>
              <a:buFont typeface="Arial" pitchFamily="34" charset="0"/>
              <a:buNone/>
              <a:defRPr/>
            </a:pP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p:txBody>
          <a:bodyPr/>
          <a:lstStyle/>
          <a:p>
            <a:r>
              <a:rPr lang="ru-RU" sz="2800" b="1" smtClean="0">
                <a:solidFill>
                  <a:srgbClr val="00B050"/>
                </a:solidFill>
              </a:rPr>
              <a:t>Ярославская область</a:t>
            </a:r>
            <a:br>
              <a:rPr lang="ru-RU" sz="2800" b="1" smtClean="0">
                <a:solidFill>
                  <a:srgbClr val="00B050"/>
                </a:solidFill>
              </a:rPr>
            </a:br>
            <a:r>
              <a:rPr lang="ru-RU" sz="2800" b="1" smtClean="0">
                <a:solidFill>
                  <a:srgbClr val="00B050"/>
                </a:solidFill>
              </a:rPr>
              <a:t>Потребительское общество «Лесная Поляна».</a:t>
            </a:r>
            <a:endParaRPr lang="ru-RU" sz="2800" b="1" smtClean="0"/>
          </a:p>
        </p:txBody>
      </p:sp>
      <p:sp>
        <p:nvSpPr>
          <p:cNvPr id="3" name="Содержимое 2"/>
          <p:cNvSpPr>
            <a:spLocks noGrp="1"/>
          </p:cNvSpPr>
          <p:nvPr>
            <p:ph idx="1"/>
          </p:nvPr>
        </p:nvSpPr>
        <p:spPr/>
        <p:txBody>
          <a:bodyPr rtlCol="0">
            <a:normAutofit fontScale="47500" lnSpcReduction="20000"/>
          </a:bodyPr>
          <a:lstStyle/>
          <a:p>
            <a:pPr algn="ctr" fontAlgn="auto">
              <a:spcAft>
                <a:spcPts val="0"/>
              </a:spcAft>
              <a:buFont typeface="Arial" pitchFamily="34" charset="0"/>
              <a:buNone/>
              <a:defRPr/>
            </a:pPr>
            <a:r>
              <a:rPr lang="ru-RU" b="1" dirty="0"/>
              <a:t>Обязанности оператора </a:t>
            </a:r>
            <a:r>
              <a:rPr lang="ru-RU" b="1" dirty="0" err="1" smtClean="0"/>
              <a:t>райпо</a:t>
            </a:r>
            <a:endParaRPr lang="ru-RU" dirty="0"/>
          </a:p>
          <a:p>
            <a:pPr fontAlgn="auto">
              <a:spcAft>
                <a:spcPts val="0"/>
              </a:spcAft>
              <a:buFont typeface="Arial" pitchFamily="34" charset="0"/>
              <a:buNone/>
              <a:defRPr/>
            </a:pPr>
            <a:r>
              <a:rPr lang="ru-RU" b="1" dirty="0"/>
              <a:t> </a:t>
            </a:r>
            <a:endParaRPr lang="ru-RU" dirty="0"/>
          </a:p>
          <a:p>
            <a:pPr algn="just" fontAlgn="auto">
              <a:spcAft>
                <a:spcPts val="0"/>
              </a:spcAft>
              <a:buFont typeface="Arial" pitchFamily="34" charset="0"/>
              <a:buChar char="•"/>
              <a:defRPr/>
            </a:pPr>
            <a:r>
              <a:rPr lang="ru-RU" dirty="0"/>
              <a:t>Уметь пользоваться компьютером на уровне продвинутого пользователя, офисными программами. Уметь пользоваться электронной почтой, телефоном, </a:t>
            </a:r>
            <a:r>
              <a:rPr lang="ru-RU" dirty="0" err="1"/>
              <a:t>скайпом</a:t>
            </a:r>
            <a:r>
              <a:rPr lang="ru-RU" dirty="0"/>
              <a:t>, а так же удалённым доступом к базам магазинов своего </a:t>
            </a:r>
            <a:r>
              <a:rPr lang="ru-RU" dirty="0" err="1"/>
              <a:t>райпо</a:t>
            </a:r>
            <a:r>
              <a:rPr lang="ru-RU" dirty="0"/>
              <a:t>. Уметь делать </a:t>
            </a:r>
            <a:r>
              <a:rPr lang="ru-RU" dirty="0" err="1"/>
              <a:t>скриншоты</a:t>
            </a:r>
            <a:r>
              <a:rPr lang="ru-RU" dirty="0"/>
              <a:t>, при необходимости  делать фото товаров, уметь передавать эти файлы по электронной почте.</a:t>
            </a:r>
          </a:p>
          <a:p>
            <a:pPr algn="just" fontAlgn="auto">
              <a:spcAft>
                <a:spcPts val="0"/>
              </a:spcAft>
              <a:buFont typeface="Arial" pitchFamily="34" charset="0"/>
              <a:buChar char="•"/>
              <a:defRPr/>
            </a:pPr>
            <a:r>
              <a:rPr lang="ru-RU" dirty="0"/>
              <a:t>Осуществлять помощь и обучение товароведов магазинов своего </a:t>
            </a:r>
            <a:r>
              <a:rPr lang="ru-RU" dirty="0" err="1"/>
              <a:t>райпо</a:t>
            </a:r>
            <a:r>
              <a:rPr lang="ru-RU" dirty="0"/>
              <a:t> удалённо и по телефону.</a:t>
            </a:r>
          </a:p>
          <a:p>
            <a:pPr algn="just" fontAlgn="auto">
              <a:spcAft>
                <a:spcPts val="0"/>
              </a:spcAft>
              <a:buFont typeface="Arial" pitchFamily="34" charset="0"/>
              <a:buChar char="•"/>
              <a:defRPr/>
            </a:pPr>
            <a:r>
              <a:rPr lang="ru-RU" dirty="0"/>
              <a:t>Контролировать протоколы согласования, быть в курсе того, какие поставщики контролируются и примерный ассортимент товаров этих поставщиков. При возникновении вопросов немедленно связываться с инженером ИТ, либо </a:t>
            </a:r>
            <a:r>
              <a:rPr lang="ru-RU" dirty="0" err="1"/>
              <a:t>категорийным</a:t>
            </a:r>
            <a:r>
              <a:rPr lang="ru-RU" dirty="0"/>
              <a:t> менеджером. </a:t>
            </a:r>
          </a:p>
          <a:p>
            <a:pPr algn="just" fontAlgn="auto">
              <a:spcAft>
                <a:spcPts val="0"/>
              </a:spcAft>
              <a:buFont typeface="Arial" pitchFamily="34" charset="0"/>
              <a:buChar char="•"/>
              <a:defRPr/>
            </a:pPr>
            <a:r>
              <a:rPr lang="ru-RU" dirty="0"/>
              <a:t>В случае, если накладная не проводиться под правами товароведа, проанализировать, что за поставщик, что за товар, есть ли на этот товар протокол согласования. Исходя из этого провести документ под своими правами беря на себя соответствующую ответственность, либо не принимать товар от поставщика, если этот товар закреплён в соответствующем протоколе согласования за другим поставщиком либо цена не соответствует согласованной цене. При возникновении вопросов немедленно связываться </a:t>
            </a:r>
            <a:r>
              <a:rPr lang="ru-RU" dirty="0" err="1"/>
              <a:t>категорийным</a:t>
            </a:r>
            <a:r>
              <a:rPr lang="ru-RU" dirty="0"/>
              <a:t> менеджером. </a:t>
            </a:r>
          </a:p>
          <a:p>
            <a:pPr algn="just" fontAlgn="auto">
              <a:spcAft>
                <a:spcPts val="0"/>
              </a:spcAft>
              <a:buFont typeface="Arial" pitchFamily="34" charset="0"/>
              <a:buChar char="•"/>
              <a:defRPr/>
            </a:pPr>
            <a:r>
              <a:rPr lang="ru-RU" dirty="0"/>
              <a:t>Формировать приходные накладные и прочие документы, а так же необходимые отчёты в магазинах своего </a:t>
            </a:r>
            <a:r>
              <a:rPr lang="ru-RU" dirty="0" err="1"/>
              <a:t>райпо</a:t>
            </a:r>
            <a:r>
              <a:rPr lang="ru-RU" dirty="0"/>
              <a:t> при помощи удалённого </a:t>
            </a:r>
            <a:r>
              <a:rPr lang="en-US" dirty="0" err="1"/>
              <a:t>rdp</a:t>
            </a:r>
            <a:r>
              <a:rPr lang="ru-RU" dirty="0"/>
              <a:t> доступа к базе своего </a:t>
            </a:r>
            <a:r>
              <a:rPr lang="ru-RU" dirty="0" err="1"/>
              <a:t>райпо</a:t>
            </a:r>
            <a:r>
              <a:rPr lang="ru-RU" dirty="0"/>
              <a:t>, с целью уменьшения ошибок, вносимых товароведами магазинов.</a:t>
            </a:r>
          </a:p>
          <a:p>
            <a:pPr fontAlgn="auto">
              <a:spcAft>
                <a:spcPts val="0"/>
              </a:spcAft>
              <a:buFont typeface="Arial" pitchFamily="34" charset="0"/>
              <a:buChar char="•"/>
              <a:defRPr/>
            </a:pPr>
            <a:endParaRPr lang="ru-RU" dirty="0"/>
          </a:p>
        </p:txBody>
      </p:sp>
      <p:sp>
        <p:nvSpPr>
          <p:cNvPr id="4" name="Номер слайда 3"/>
          <p:cNvSpPr>
            <a:spLocks noGrp="1"/>
          </p:cNvSpPr>
          <p:nvPr>
            <p:ph type="sldNum" sz="quarter" idx="12"/>
          </p:nvPr>
        </p:nvSpPr>
        <p:spPr/>
        <p:txBody>
          <a:bodyPr/>
          <a:lstStyle/>
          <a:p>
            <a:pPr>
              <a:defRPr/>
            </a:pPr>
            <a:fld id="{28E5902A-298C-41EB-8A9B-E3365A8B6643}" type="slidenum">
              <a:rPr lang="ru-RU"/>
              <a:pPr>
                <a:defRPr/>
              </a:pPr>
              <a:t>10</a:t>
            </a:fld>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p:txBody>
          <a:bodyPr/>
          <a:lstStyle/>
          <a:p>
            <a:r>
              <a:rPr lang="ru-RU" sz="2800" b="1" smtClean="0">
                <a:solidFill>
                  <a:srgbClr val="00B050"/>
                </a:solidFill>
              </a:rPr>
              <a:t>Ярославская область</a:t>
            </a:r>
            <a:br>
              <a:rPr lang="ru-RU" sz="2800" b="1" smtClean="0">
                <a:solidFill>
                  <a:srgbClr val="00B050"/>
                </a:solidFill>
              </a:rPr>
            </a:br>
            <a:r>
              <a:rPr lang="ru-RU" sz="2800" b="1" smtClean="0">
                <a:solidFill>
                  <a:srgbClr val="00B050"/>
                </a:solidFill>
              </a:rPr>
              <a:t>Потребительское общество «Лесная Поляна».</a:t>
            </a:r>
            <a:endParaRPr lang="ru-RU" sz="2800" b="1" smtClean="0"/>
          </a:p>
        </p:txBody>
      </p:sp>
      <p:pic>
        <p:nvPicPr>
          <p:cNvPr id="24578" name="Picture 2"/>
          <p:cNvPicPr>
            <a:picLocks noGrp="1" noChangeAspect="1" noChangeArrowheads="1"/>
          </p:cNvPicPr>
          <p:nvPr>
            <p:ph idx="1"/>
          </p:nvPr>
        </p:nvPicPr>
        <p:blipFill>
          <a:blip r:embed="rId2"/>
          <a:srcRect/>
          <a:stretch>
            <a:fillRect/>
          </a:stretch>
        </p:blipFill>
        <p:spPr>
          <a:xfrm>
            <a:off x="827088" y="1412875"/>
            <a:ext cx="7273925" cy="5111750"/>
          </a:xfrm>
        </p:spPr>
      </p:pic>
      <p:sp>
        <p:nvSpPr>
          <p:cNvPr id="4" name="Номер слайда 3"/>
          <p:cNvSpPr>
            <a:spLocks noGrp="1"/>
          </p:cNvSpPr>
          <p:nvPr>
            <p:ph type="sldNum" sz="quarter" idx="12"/>
          </p:nvPr>
        </p:nvSpPr>
        <p:spPr/>
        <p:txBody>
          <a:bodyPr/>
          <a:lstStyle/>
          <a:p>
            <a:pPr>
              <a:defRPr/>
            </a:pPr>
            <a:fld id="{65228029-3B9A-44C8-8A18-948C447DF105}" type="slidenum">
              <a:rPr lang="ru-RU"/>
              <a:pPr>
                <a:defRPr/>
              </a:pPr>
              <a:t>11</a:t>
            </a:fld>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p:txBody>
          <a:bodyPr/>
          <a:lstStyle/>
          <a:p>
            <a:r>
              <a:rPr lang="ru-RU" sz="2800" b="1" smtClean="0">
                <a:solidFill>
                  <a:srgbClr val="00B050"/>
                </a:solidFill>
              </a:rPr>
              <a:t>Ярославская область</a:t>
            </a:r>
            <a:br>
              <a:rPr lang="ru-RU" sz="2800" b="1" smtClean="0">
                <a:solidFill>
                  <a:srgbClr val="00B050"/>
                </a:solidFill>
              </a:rPr>
            </a:br>
            <a:r>
              <a:rPr lang="ru-RU" sz="2800" b="1" smtClean="0">
                <a:solidFill>
                  <a:srgbClr val="00B050"/>
                </a:solidFill>
              </a:rPr>
              <a:t>Потребительское общество «Лесная Поляна».</a:t>
            </a:r>
            <a:endParaRPr lang="ru-RU" sz="2800" b="1" smtClean="0"/>
          </a:p>
        </p:txBody>
      </p:sp>
      <p:pic>
        <p:nvPicPr>
          <p:cNvPr id="25602" name="Picture 2"/>
          <p:cNvPicPr>
            <a:picLocks noGrp="1" noChangeAspect="1" noChangeArrowheads="1"/>
          </p:cNvPicPr>
          <p:nvPr>
            <p:ph idx="1"/>
          </p:nvPr>
        </p:nvPicPr>
        <p:blipFill>
          <a:blip r:embed="rId2"/>
          <a:srcRect/>
          <a:stretch>
            <a:fillRect/>
          </a:stretch>
        </p:blipFill>
        <p:spPr>
          <a:xfrm>
            <a:off x="684213" y="1412875"/>
            <a:ext cx="7416800" cy="5256213"/>
          </a:xfrm>
        </p:spPr>
      </p:pic>
      <p:sp>
        <p:nvSpPr>
          <p:cNvPr id="4" name="Номер слайда 3"/>
          <p:cNvSpPr>
            <a:spLocks noGrp="1"/>
          </p:cNvSpPr>
          <p:nvPr>
            <p:ph type="sldNum" sz="quarter" idx="12"/>
          </p:nvPr>
        </p:nvSpPr>
        <p:spPr/>
        <p:txBody>
          <a:bodyPr/>
          <a:lstStyle/>
          <a:p>
            <a:pPr>
              <a:defRPr/>
            </a:pPr>
            <a:fld id="{D81A5131-44BF-48E4-9057-BAFB0A26143A}" type="slidenum">
              <a:rPr lang="ru-RU"/>
              <a:pPr>
                <a:defRPr/>
              </a:pPr>
              <a:t>12</a:t>
            </a:fld>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sz="2700" dirty="0" smtClean="0">
                <a:solidFill>
                  <a:srgbClr val="00B050"/>
                </a:solidFill>
              </a:rPr>
              <a:t/>
            </a:r>
            <a:br>
              <a:rPr lang="ru-RU" sz="2700" dirty="0" smtClean="0">
                <a:solidFill>
                  <a:srgbClr val="00B050"/>
                </a:solidFill>
              </a:rPr>
            </a:br>
            <a:r>
              <a:rPr lang="ru-RU" sz="3100" b="1" dirty="0" smtClean="0">
                <a:solidFill>
                  <a:srgbClr val="00B050"/>
                </a:solidFill>
              </a:rPr>
              <a:t>Ярославская </a:t>
            </a:r>
            <a:r>
              <a:rPr lang="ru-RU" sz="3100" b="1" dirty="0">
                <a:solidFill>
                  <a:srgbClr val="00B050"/>
                </a:solidFill>
              </a:rPr>
              <a:t>область</a:t>
            </a:r>
            <a:br>
              <a:rPr lang="ru-RU" sz="3100" b="1" dirty="0">
                <a:solidFill>
                  <a:srgbClr val="00B050"/>
                </a:solidFill>
              </a:rPr>
            </a:br>
            <a:r>
              <a:rPr lang="ru-RU" sz="3100" b="1" dirty="0">
                <a:solidFill>
                  <a:srgbClr val="00B050"/>
                </a:solidFill>
              </a:rPr>
              <a:t>Потребительское общество «Лесная Поляна».</a:t>
            </a:r>
            <a:r>
              <a:rPr lang="ru-RU" sz="3100" b="1" dirty="0"/>
              <a:t/>
            </a:r>
            <a:br>
              <a:rPr lang="ru-RU" sz="3100" b="1" dirty="0"/>
            </a:br>
            <a:endParaRPr lang="ru-RU" sz="3100" b="1" dirty="0"/>
          </a:p>
        </p:txBody>
      </p:sp>
      <p:sp>
        <p:nvSpPr>
          <p:cNvPr id="15362" name="Содержимое 2"/>
          <p:cNvSpPr>
            <a:spLocks noGrp="1"/>
          </p:cNvSpPr>
          <p:nvPr>
            <p:ph idx="1"/>
          </p:nvPr>
        </p:nvSpPr>
        <p:spPr>
          <a:xfrm>
            <a:off x="457200" y="1628775"/>
            <a:ext cx="8229600" cy="4497388"/>
          </a:xfrm>
        </p:spPr>
        <p:txBody>
          <a:bodyPr/>
          <a:lstStyle/>
          <a:p>
            <a:endParaRPr lang="ru-RU" sz="2000" smtClean="0"/>
          </a:p>
          <a:p>
            <a:endParaRPr lang="ru-RU" sz="2000" smtClean="0"/>
          </a:p>
          <a:p>
            <a:r>
              <a:rPr lang="ru-RU" sz="2000" b="1" smtClean="0"/>
              <a:t>Численность обслуживания населения, чел                                 18 100</a:t>
            </a:r>
          </a:p>
          <a:p>
            <a:endParaRPr lang="ru-RU" sz="2000" b="1" smtClean="0"/>
          </a:p>
          <a:p>
            <a:r>
              <a:rPr lang="ru-RU" sz="2000" b="1" smtClean="0"/>
              <a:t>Совокупный объем деятельности за 2014 год (млн.,руб.)             402</a:t>
            </a:r>
          </a:p>
          <a:p>
            <a:endParaRPr lang="ru-RU" sz="2000" b="1" smtClean="0"/>
          </a:p>
          <a:p>
            <a:r>
              <a:rPr lang="ru-RU" sz="2000" b="1" smtClean="0"/>
              <a:t>Объем розничного товарооборота (млн.,руб.)                                  344</a:t>
            </a:r>
          </a:p>
          <a:p>
            <a:endParaRPr lang="ru-RU" sz="2000" b="1" smtClean="0"/>
          </a:p>
          <a:p>
            <a:r>
              <a:rPr lang="ru-RU" sz="2000" b="1" smtClean="0"/>
              <a:t>Среднемесячный оборот (млн.,руб.)                                                      29</a:t>
            </a:r>
          </a:p>
          <a:p>
            <a:endParaRPr lang="ru-RU" sz="2400" smtClean="0"/>
          </a:p>
          <a:p>
            <a:endParaRPr lang="ru-RU" smtClean="0"/>
          </a:p>
        </p:txBody>
      </p:sp>
      <p:sp>
        <p:nvSpPr>
          <p:cNvPr id="4" name="Номер слайда 3"/>
          <p:cNvSpPr>
            <a:spLocks noGrp="1"/>
          </p:cNvSpPr>
          <p:nvPr>
            <p:ph type="sldNum" sz="quarter" idx="12"/>
          </p:nvPr>
        </p:nvSpPr>
        <p:spPr/>
        <p:txBody>
          <a:bodyPr/>
          <a:lstStyle/>
          <a:p>
            <a:pPr>
              <a:defRPr/>
            </a:pPr>
            <a:fld id="{E0A6FBD2-99E5-46DC-8D0D-6A95F1BA8555}" type="slidenum">
              <a:rPr lang="ru-RU"/>
              <a:pPr>
                <a:defRPr/>
              </a:pPr>
              <a:t>2</a:t>
            </a:fld>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sz="2700" dirty="0" smtClean="0">
                <a:solidFill>
                  <a:srgbClr val="00B050"/>
                </a:solidFill>
              </a:rPr>
              <a:t/>
            </a:r>
            <a:br>
              <a:rPr lang="ru-RU" sz="2700" dirty="0" smtClean="0">
                <a:solidFill>
                  <a:srgbClr val="00B050"/>
                </a:solidFill>
              </a:rPr>
            </a:br>
            <a:r>
              <a:rPr lang="ru-RU" sz="3100" b="1" dirty="0">
                <a:solidFill>
                  <a:srgbClr val="00B050"/>
                </a:solidFill>
              </a:rPr>
              <a:t>Ярославская область</a:t>
            </a:r>
            <a:br>
              <a:rPr lang="ru-RU" sz="3100" b="1" dirty="0">
                <a:solidFill>
                  <a:srgbClr val="00B050"/>
                </a:solidFill>
              </a:rPr>
            </a:br>
            <a:r>
              <a:rPr lang="ru-RU" sz="3100" b="1" dirty="0">
                <a:solidFill>
                  <a:srgbClr val="00B050"/>
                </a:solidFill>
              </a:rPr>
              <a:t>Потребительское общество «Лесная Поляна».</a:t>
            </a:r>
            <a:r>
              <a:rPr lang="ru-RU" b="1" dirty="0" smtClean="0"/>
              <a:t/>
            </a:r>
            <a:br>
              <a:rPr lang="ru-RU" b="1" dirty="0" smtClean="0"/>
            </a:br>
            <a:endParaRPr lang="ru-RU" b="1" dirty="0"/>
          </a:p>
        </p:txBody>
      </p:sp>
      <p:sp>
        <p:nvSpPr>
          <p:cNvPr id="9" name="Текст 8"/>
          <p:cNvSpPr>
            <a:spLocks noGrp="1"/>
          </p:cNvSpPr>
          <p:nvPr>
            <p:ph type="body" idx="1"/>
          </p:nvPr>
        </p:nvSpPr>
        <p:spPr>
          <a:xfrm>
            <a:off x="457200" y="1268413"/>
            <a:ext cx="8218488" cy="1223962"/>
          </a:xfrm>
        </p:spPr>
        <p:txBody>
          <a:bodyPr rtlCol="0">
            <a:normAutofit fontScale="55000" lnSpcReduction="20000"/>
          </a:bodyPr>
          <a:lstStyle/>
          <a:p>
            <a:pPr fontAlgn="auto">
              <a:spcAft>
                <a:spcPts val="0"/>
              </a:spcAft>
              <a:buFont typeface="Arial" pitchFamily="34" charset="0"/>
              <a:buNone/>
              <a:defRPr/>
            </a:pPr>
            <a:endParaRPr lang="ru-RU" sz="2000" dirty="0" smtClean="0"/>
          </a:p>
          <a:p>
            <a:pPr fontAlgn="auto">
              <a:spcAft>
                <a:spcPts val="0"/>
              </a:spcAft>
              <a:buFont typeface="Arial" pitchFamily="34" charset="0"/>
              <a:buNone/>
              <a:defRPr/>
            </a:pPr>
            <a:r>
              <a:rPr lang="ru-RU" sz="3600" dirty="0" smtClean="0"/>
              <a:t>Количество </a:t>
            </a:r>
            <a:r>
              <a:rPr lang="ru-RU" sz="3600" dirty="0"/>
              <a:t>магазинов  –     31 шт</a:t>
            </a:r>
            <a:r>
              <a:rPr lang="ru-RU" sz="3600" dirty="0" smtClean="0"/>
              <a:t>.</a:t>
            </a:r>
          </a:p>
          <a:p>
            <a:pPr fontAlgn="auto">
              <a:spcAft>
                <a:spcPts val="0"/>
              </a:spcAft>
              <a:buFont typeface="Arial" pitchFamily="34" charset="0"/>
              <a:buNone/>
              <a:defRPr/>
            </a:pPr>
            <a:endParaRPr lang="ru-RU" sz="3600" dirty="0" smtClean="0"/>
          </a:p>
          <a:p>
            <a:pPr fontAlgn="auto">
              <a:spcAft>
                <a:spcPts val="0"/>
              </a:spcAft>
              <a:buFont typeface="Arial" pitchFamily="34" charset="0"/>
              <a:buNone/>
              <a:defRPr/>
            </a:pPr>
            <a:r>
              <a:rPr lang="ru-RU" sz="3600" dirty="0" smtClean="0"/>
              <a:t>Кафе                                   –        1 шт.</a:t>
            </a:r>
          </a:p>
          <a:p>
            <a:pPr fontAlgn="auto">
              <a:spcAft>
                <a:spcPts val="0"/>
              </a:spcAft>
              <a:buFont typeface="Arial" pitchFamily="34" charset="0"/>
              <a:buNone/>
              <a:defRPr/>
            </a:pPr>
            <a:endParaRPr lang="ru-RU" sz="2000" dirty="0"/>
          </a:p>
        </p:txBody>
      </p:sp>
      <p:pic>
        <p:nvPicPr>
          <p:cNvPr id="16387" name="Содержимое 12" descr="магазин.JPG"/>
          <p:cNvPicPr>
            <a:picLocks noGrp="1" noChangeAspect="1"/>
          </p:cNvPicPr>
          <p:nvPr>
            <p:ph sz="half" idx="2"/>
          </p:nvPr>
        </p:nvPicPr>
        <p:blipFill>
          <a:blip r:embed="rId2"/>
          <a:srcRect/>
          <a:stretch>
            <a:fillRect/>
          </a:stretch>
        </p:blipFill>
        <p:spPr>
          <a:xfrm>
            <a:off x="457200" y="2635250"/>
            <a:ext cx="4040188" cy="3030538"/>
          </a:xfrm>
        </p:spPr>
      </p:pic>
      <p:pic>
        <p:nvPicPr>
          <p:cNvPr id="16388" name="Содержимое 13" descr="кафе.JPG"/>
          <p:cNvPicPr>
            <a:picLocks noGrp="1" noChangeAspect="1"/>
          </p:cNvPicPr>
          <p:nvPr>
            <p:ph sz="quarter" idx="4"/>
          </p:nvPr>
        </p:nvPicPr>
        <p:blipFill>
          <a:blip r:embed="rId3"/>
          <a:srcRect/>
          <a:stretch>
            <a:fillRect/>
          </a:stretch>
        </p:blipFill>
        <p:spPr>
          <a:xfrm>
            <a:off x="4646613" y="2635250"/>
            <a:ext cx="4038600" cy="3030538"/>
          </a:xfrm>
        </p:spPr>
      </p:pic>
      <p:sp>
        <p:nvSpPr>
          <p:cNvPr id="6" name="Номер слайда 5"/>
          <p:cNvSpPr>
            <a:spLocks noGrp="1"/>
          </p:cNvSpPr>
          <p:nvPr>
            <p:ph type="sldNum" sz="quarter" idx="12"/>
          </p:nvPr>
        </p:nvSpPr>
        <p:spPr/>
        <p:txBody>
          <a:bodyPr/>
          <a:lstStyle/>
          <a:p>
            <a:pPr>
              <a:defRPr/>
            </a:pPr>
            <a:fld id="{221D8516-E06B-498C-82A0-0B2CCCFF2C67}" type="slidenum">
              <a:rPr lang="ru-RU"/>
              <a:pPr>
                <a:defRPr/>
              </a:pPr>
              <a:t>3</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p:txBody>
          <a:bodyPr/>
          <a:lstStyle/>
          <a:p>
            <a:r>
              <a:rPr lang="ru-RU" sz="2800" b="1" smtClean="0">
                <a:solidFill>
                  <a:srgbClr val="00B050"/>
                </a:solidFill>
              </a:rPr>
              <a:t>Ярославская область</a:t>
            </a:r>
            <a:br>
              <a:rPr lang="ru-RU" sz="2800" b="1" smtClean="0">
                <a:solidFill>
                  <a:srgbClr val="00B050"/>
                </a:solidFill>
              </a:rPr>
            </a:br>
            <a:r>
              <a:rPr lang="ru-RU" sz="2800" b="1" smtClean="0">
                <a:solidFill>
                  <a:srgbClr val="00B050"/>
                </a:solidFill>
              </a:rPr>
              <a:t>Потребительское общество «Лесная Поляна».</a:t>
            </a:r>
          </a:p>
        </p:txBody>
      </p:sp>
      <p:sp>
        <p:nvSpPr>
          <p:cNvPr id="7" name="Текст 6"/>
          <p:cNvSpPr>
            <a:spLocks noGrp="1"/>
          </p:cNvSpPr>
          <p:nvPr>
            <p:ph type="body" idx="1"/>
          </p:nvPr>
        </p:nvSpPr>
        <p:spPr>
          <a:xfrm>
            <a:off x="457200" y="1341438"/>
            <a:ext cx="8218488" cy="1150937"/>
          </a:xfrm>
        </p:spPr>
        <p:txBody>
          <a:bodyPr rtlCol="0">
            <a:normAutofit fontScale="55000" lnSpcReduction="20000"/>
          </a:bodyPr>
          <a:lstStyle/>
          <a:p>
            <a:pPr fontAlgn="auto">
              <a:spcAft>
                <a:spcPts val="0"/>
              </a:spcAft>
              <a:buFont typeface="Arial" pitchFamily="34" charset="0"/>
              <a:buNone/>
              <a:defRPr/>
            </a:pPr>
            <a:endParaRPr lang="ru-RU" dirty="0" smtClean="0"/>
          </a:p>
          <a:p>
            <a:pPr fontAlgn="auto">
              <a:spcAft>
                <a:spcPts val="0"/>
              </a:spcAft>
              <a:buFont typeface="Arial" pitchFamily="34" charset="0"/>
              <a:buNone/>
              <a:defRPr/>
            </a:pPr>
            <a:r>
              <a:rPr lang="ru-RU" sz="3600" dirty="0" smtClean="0"/>
              <a:t>Все </a:t>
            </a:r>
            <a:r>
              <a:rPr lang="ru-RU" sz="3600" dirty="0"/>
              <a:t>магазины разного формата. </a:t>
            </a:r>
            <a:endParaRPr lang="ru-RU" sz="3600" dirty="0" smtClean="0"/>
          </a:p>
          <a:p>
            <a:pPr fontAlgn="auto">
              <a:spcAft>
                <a:spcPts val="0"/>
              </a:spcAft>
              <a:buFont typeface="Arial" pitchFamily="34" charset="0"/>
              <a:buNone/>
              <a:defRPr/>
            </a:pPr>
            <a:r>
              <a:rPr lang="ru-RU" sz="3600" dirty="0" smtClean="0"/>
              <a:t>Реализуем </a:t>
            </a:r>
            <a:r>
              <a:rPr lang="ru-RU" sz="3600" dirty="0"/>
              <a:t>как продовольственные, так и не продовольственные группы товаров.</a:t>
            </a:r>
          </a:p>
          <a:p>
            <a:pPr fontAlgn="auto">
              <a:spcAft>
                <a:spcPts val="0"/>
              </a:spcAft>
              <a:buFont typeface="Arial" pitchFamily="34" charset="0"/>
              <a:buNone/>
              <a:defRPr/>
            </a:pPr>
            <a:endParaRPr lang="ru-RU" dirty="0"/>
          </a:p>
        </p:txBody>
      </p:sp>
      <p:pic>
        <p:nvPicPr>
          <p:cNvPr id="17411" name="Содержимое 10" descr="зал 1.JPG"/>
          <p:cNvPicPr>
            <a:picLocks noGrp="1" noChangeAspect="1"/>
          </p:cNvPicPr>
          <p:nvPr>
            <p:ph sz="half" idx="2"/>
          </p:nvPr>
        </p:nvPicPr>
        <p:blipFill>
          <a:blip r:embed="rId2"/>
          <a:srcRect/>
          <a:stretch>
            <a:fillRect/>
          </a:stretch>
        </p:blipFill>
        <p:spPr>
          <a:xfrm>
            <a:off x="457200" y="2635250"/>
            <a:ext cx="4040188" cy="3030538"/>
          </a:xfrm>
        </p:spPr>
      </p:pic>
      <p:pic>
        <p:nvPicPr>
          <p:cNvPr id="17412" name="Содержимое 11" descr="зал пром товары2.JPG"/>
          <p:cNvPicPr>
            <a:picLocks noGrp="1" noChangeAspect="1"/>
          </p:cNvPicPr>
          <p:nvPr>
            <p:ph sz="quarter" idx="4"/>
          </p:nvPr>
        </p:nvPicPr>
        <p:blipFill>
          <a:blip r:embed="rId3"/>
          <a:srcRect/>
          <a:stretch>
            <a:fillRect/>
          </a:stretch>
        </p:blipFill>
        <p:spPr>
          <a:xfrm>
            <a:off x="4646613" y="2635250"/>
            <a:ext cx="4038600" cy="3030538"/>
          </a:xfrm>
        </p:spPr>
      </p:pic>
      <p:sp>
        <p:nvSpPr>
          <p:cNvPr id="6" name="Номер слайда 5"/>
          <p:cNvSpPr>
            <a:spLocks noGrp="1"/>
          </p:cNvSpPr>
          <p:nvPr>
            <p:ph type="sldNum" sz="quarter" idx="12"/>
          </p:nvPr>
        </p:nvSpPr>
        <p:spPr/>
        <p:txBody>
          <a:bodyPr/>
          <a:lstStyle/>
          <a:p>
            <a:pPr>
              <a:defRPr/>
            </a:pPr>
            <a:fld id="{CBA87FAF-D486-46C1-9C16-941B16BBBB53}" type="slidenum">
              <a:rPr lang="ru-RU"/>
              <a:pPr>
                <a:defRPr/>
              </a:pPr>
              <a:t>4</a:t>
            </a:fld>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p:txBody>
          <a:bodyPr/>
          <a:lstStyle/>
          <a:p>
            <a:r>
              <a:rPr lang="ru-RU" sz="2800" b="1" smtClean="0">
                <a:solidFill>
                  <a:srgbClr val="00B050"/>
                </a:solidFill>
              </a:rPr>
              <a:t>Ярославская область</a:t>
            </a:r>
            <a:br>
              <a:rPr lang="ru-RU" sz="2800" b="1" smtClean="0">
                <a:solidFill>
                  <a:srgbClr val="00B050"/>
                </a:solidFill>
              </a:rPr>
            </a:br>
            <a:r>
              <a:rPr lang="ru-RU" sz="2800" b="1" smtClean="0">
                <a:solidFill>
                  <a:srgbClr val="00B050"/>
                </a:solidFill>
              </a:rPr>
              <a:t>Потребительское общество «Лесная Поляна».</a:t>
            </a:r>
            <a:endParaRPr lang="ru-RU" sz="2800" b="1" smtClean="0"/>
          </a:p>
        </p:txBody>
      </p:sp>
      <p:sp>
        <p:nvSpPr>
          <p:cNvPr id="4" name="Текст 3"/>
          <p:cNvSpPr>
            <a:spLocks noGrp="1"/>
          </p:cNvSpPr>
          <p:nvPr>
            <p:ph type="body" idx="1"/>
          </p:nvPr>
        </p:nvSpPr>
        <p:spPr>
          <a:xfrm>
            <a:off x="457200" y="1341438"/>
            <a:ext cx="8218488" cy="1150937"/>
          </a:xfrm>
        </p:spPr>
        <p:txBody>
          <a:bodyPr rtlCol="0">
            <a:normAutofit fontScale="85000" lnSpcReduction="20000"/>
          </a:bodyPr>
          <a:lstStyle/>
          <a:p>
            <a:pPr fontAlgn="auto">
              <a:spcAft>
                <a:spcPts val="0"/>
              </a:spcAft>
              <a:buFont typeface="Arial" pitchFamily="34" charset="0"/>
              <a:buNone/>
              <a:defRPr/>
            </a:pPr>
            <a:endParaRPr lang="ru-RU" sz="1900" dirty="0" smtClean="0"/>
          </a:p>
          <a:p>
            <a:pPr fontAlgn="auto">
              <a:spcAft>
                <a:spcPts val="0"/>
              </a:spcAft>
              <a:buFont typeface="Arial" pitchFamily="34" charset="0"/>
              <a:buNone/>
              <a:defRPr/>
            </a:pPr>
            <a:endParaRPr lang="ru-RU" sz="2100" dirty="0" smtClean="0"/>
          </a:p>
          <a:p>
            <a:pPr fontAlgn="auto">
              <a:spcAft>
                <a:spcPts val="0"/>
              </a:spcAft>
              <a:buFont typeface="Arial" pitchFamily="34" charset="0"/>
              <a:buNone/>
              <a:defRPr/>
            </a:pPr>
            <a:r>
              <a:rPr lang="ru-RU" dirty="0" smtClean="0"/>
              <a:t>Так </a:t>
            </a:r>
            <a:r>
              <a:rPr lang="ru-RU" dirty="0"/>
              <a:t>же, на площадях предприятия общественного питания, производим продукцию собственного производства.</a:t>
            </a:r>
          </a:p>
          <a:p>
            <a:pPr fontAlgn="auto">
              <a:spcAft>
                <a:spcPts val="0"/>
              </a:spcAft>
              <a:buFont typeface="Arial" pitchFamily="34" charset="0"/>
              <a:buNone/>
              <a:defRPr/>
            </a:pPr>
            <a:endParaRPr lang="ru-RU" dirty="0"/>
          </a:p>
        </p:txBody>
      </p:sp>
      <p:pic>
        <p:nvPicPr>
          <p:cNvPr id="18435" name="Содержимое 6" descr="кафе1.JPG"/>
          <p:cNvPicPr>
            <a:picLocks noGrp="1" noChangeAspect="1"/>
          </p:cNvPicPr>
          <p:nvPr>
            <p:ph sz="half" idx="2"/>
          </p:nvPr>
        </p:nvPicPr>
        <p:blipFill>
          <a:blip r:embed="rId2"/>
          <a:srcRect/>
          <a:stretch>
            <a:fillRect/>
          </a:stretch>
        </p:blipFill>
        <p:spPr>
          <a:xfrm>
            <a:off x="457200" y="2635250"/>
            <a:ext cx="4040188" cy="3030538"/>
          </a:xfrm>
        </p:spPr>
      </p:pic>
      <p:pic>
        <p:nvPicPr>
          <p:cNvPr id="18436" name="Содержимое 7" descr="кафе продукция 1.JPG"/>
          <p:cNvPicPr>
            <a:picLocks noGrp="1" noChangeAspect="1"/>
          </p:cNvPicPr>
          <p:nvPr>
            <p:ph sz="quarter" idx="4"/>
          </p:nvPr>
        </p:nvPicPr>
        <p:blipFill>
          <a:blip r:embed="rId3"/>
          <a:srcRect/>
          <a:stretch>
            <a:fillRect/>
          </a:stretch>
        </p:blipFill>
        <p:spPr>
          <a:xfrm>
            <a:off x="4646613" y="2635250"/>
            <a:ext cx="4038600" cy="3030538"/>
          </a:xfrm>
        </p:spPr>
      </p:pic>
      <p:sp>
        <p:nvSpPr>
          <p:cNvPr id="6" name="Номер слайда 5"/>
          <p:cNvSpPr>
            <a:spLocks noGrp="1"/>
          </p:cNvSpPr>
          <p:nvPr>
            <p:ph type="sldNum" sz="quarter" idx="12"/>
          </p:nvPr>
        </p:nvSpPr>
        <p:spPr/>
        <p:txBody>
          <a:bodyPr/>
          <a:lstStyle/>
          <a:p>
            <a:pPr>
              <a:defRPr/>
            </a:pPr>
            <a:fld id="{420E1D92-DC08-4E47-BE38-88401EC69847}" type="slidenum">
              <a:rPr lang="ru-RU"/>
              <a:pPr>
                <a:defRPr/>
              </a:pPr>
              <a:t>5</a:t>
            </a:fld>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r>
              <a:rPr lang="ru-RU" sz="2800" b="1" smtClean="0">
                <a:solidFill>
                  <a:srgbClr val="00B050"/>
                </a:solidFill>
              </a:rPr>
              <a:t>Ярославская область</a:t>
            </a:r>
            <a:br>
              <a:rPr lang="ru-RU" sz="2800" b="1" smtClean="0">
                <a:solidFill>
                  <a:srgbClr val="00B050"/>
                </a:solidFill>
              </a:rPr>
            </a:br>
            <a:r>
              <a:rPr lang="ru-RU" sz="2800" b="1" smtClean="0">
                <a:solidFill>
                  <a:srgbClr val="00B050"/>
                </a:solidFill>
              </a:rPr>
              <a:t>Потребительское общество «Лесная Поляна».</a:t>
            </a:r>
            <a:endParaRPr lang="ru-RU" sz="2800" b="1" smtClean="0"/>
          </a:p>
        </p:txBody>
      </p:sp>
      <p:sp>
        <p:nvSpPr>
          <p:cNvPr id="4" name="Текст 3"/>
          <p:cNvSpPr>
            <a:spLocks noGrp="1"/>
          </p:cNvSpPr>
          <p:nvPr>
            <p:ph type="body" idx="1"/>
          </p:nvPr>
        </p:nvSpPr>
        <p:spPr>
          <a:xfrm>
            <a:off x="457200" y="1341438"/>
            <a:ext cx="8218488" cy="1223962"/>
          </a:xfrm>
        </p:spPr>
        <p:txBody>
          <a:bodyPr>
            <a:normAutofit/>
          </a:bodyPr>
          <a:lstStyle/>
          <a:p>
            <a:pPr>
              <a:lnSpc>
                <a:spcPct val="80000"/>
              </a:lnSpc>
            </a:pPr>
            <a:endParaRPr lang="ru-RU" sz="1700" smtClean="0"/>
          </a:p>
          <a:p>
            <a:pPr>
              <a:lnSpc>
                <a:spcPct val="80000"/>
              </a:lnSpc>
            </a:pPr>
            <a:endParaRPr lang="ru-RU" sz="1700" smtClean="0"/>
          </a:p>
          <a:p>
            <a:pPr algn="ctr">
              <a:lnSpc>
                <a:spcPct val="80000"/>
              </a:lnSpc>
            </a:pPr>
            <a:endParaRPr lang="ru-RU" sz="1700" smtClean="0"/>
          </a:p>
          <a:p>
            <a:pPr algn="ctr">
              <a:lnSpc>
                <a:spcPct val="80000"/>
              </a:lnSpc>
            </a:pPr>
            <a:r>
              <a:rPr lang="ru-RU" sz="2200" smtClean="0"/>
              <a:t>Участие в первом проекте «Автоматизация объектов</a:t>
            </a:r>
            <a:r>
              <a:rPr lang="ru-RU" sz="2200" smtClean="0">
                <a:latin typeface="Arial" charset="0"/>
              </a:rPr>
              <a:t> </a:t>
            </a:r>
            <a:r>
              <a:rPr lang="ru-RU" sz="2200" smtClean="0"/>
              <a:t>торговли»</a:t>
            </a:r>
          </a:p>
          <a:p>
            <a:pPr>
              <a:lnSpc>
                <a:spcPct val="80000"/>
              </a:lnSpc>
            </a:pPr>
            <a:endParaRPr lang="ru-RU" sz="1700" smtClean="0"/>
          </a:p>
          <a:p>
            <a:pPr>
              <a:lnSpc>
                <a:spcPct val="80000"/>
              </a:lnSpc>
            </a:pPr>
            <a:endParaRPr lang="ru-RU" sz="1700" smtClean="0"/>
          </a:p>
        </p:txBody>
      </p:sp>
      <p:pic>
        <p:nvPicPr>
          <p:cNvPr id="19459" name="Содержимое 7" descr="приемка товара1.JPG"/>
          <p:cNvPicPr>
            <a:picLocks noGrp="1" noChangeAspect="1"/>
          </p:cNvPicPr>
          <p:nvPr>
            <p:ph sz="half" idx="2"/>
          </p:nvPr>
        </p:nvPicPr>
        <p:blipFill>
          <a:blip r:embed="rId2"/>
          <a:srcRect/>
          <a:stretch>
            <a:fillRect/>
          </a:stretch>
        </p:blipFill>
        <p:spPr>
          <a:xfrm>
            <a:off x="457200" y="2635250"/>
            <a:ext cx="4040188" cy="3030538"/>
          </a:xfrm>
        </p:spPr>
      </p:pic>
      <p:pic>
        <p:nvPicPr>
          <p:cNvPr id="19460" name="Содержимое 8" descr="приемка товара2.JPG"/>
          <p:cNvPicPr>
            <a:picLocks noGrp="1" noChangeAspect="1"/>
          </p:cNvPicPr>
          <p:nvPr>
            <p:ph sz="quarter" idx="4"/>
          </p:nvPr>
        </p:nvPicPr>
        <p:blipFill>
          <a:blip r:embed="rId3"/>
          <a:srcRect/>
          <a:stretch>
            <a:fillRect/>
          </a:stretch>
        </p:blipFill>
        <p:spPr>
          <a:xfrm>
            <a:off x="4646613" y="2635250"/>
            <a:ext cx="4038600" cy="3030538"/>
          </a:xfrm>
        </p:spPr>
      </p:pic>
      <p:sp>
        <p:nvSpPr>
          <p:cNvPr id="6" name="Номер слайда 5"/>
          <p:cNvSpPr>
            <a:spLocks noGrp="1"/>
          </p:cNvSpPr>
          <p:nvPr>
            <p:ph type="sldNum" sz="quarter" idx="12"/>
          </p:nvPr>
        </p:nvSpPr>
        <p:spPr/>
        <p:txBody>
          <a:bodyPr/>
          <a:lstStyle/>
          <a:p>
            <a:pPr>
              <a:defRPr/>
            </a:pPr>
            <a:fld id="{03C7609A-2F34-430A-8232-02769A48B956}" type="slidenum">
              <a:rPr lang="ru-RU"/>
              <a:pPr>
                <a:defRPr/>
              </a:pPr>
              <a:t>6</a:t>
            </a:fld>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p:txBody>
          <a:bodyPr/>
          <a:lstStyle/>
          <a:p>
            <a:r>
              <a:rPr lang="ru-RU" sz="2800" b="1" smtClean="0">
                <a:solidFill>
                  <a:srgbClr val="00B050"/>
                </a:solidFill>
              </a:rPr>
              <a:t>Ярославская область</a:t>
            </a:r>
            <a:br>
              <a:rPr lang="ru-RU" sz="2800" b="1" smtClean="0">
                <a:solidFill>
                  <a:srgbClr val="00B050"/>
                </a:solidFill>
              </a:rPr>
            </a:br>
            <a:r>
              <a:rPr lang="ru-RU" sz="2800" b="1" smtClean="0">
                <a:solidFill>
                  <a:srgbClr val="00B050"/>
                </a:solidFill>
              </a:rPr>
              <a:t>Потребительское общество «Лесная Поляна».</a:t>
            </a:r>
            <a:endParaRPr lang="ru-RU" sz="2800" b="1" smtClean="0"/>
          </a:p>
        </p:txBody>
      </p:sp>
      <p:sp>
        <p:nvSpPr>
          <p:cNvPr id="3" name="Содержимое 2"/>
          <p:cNvSpPr>
            <a:spLocks noGrp="1"/>
          </p:cNvSpPr>
          <p:nvPr>
            <p:ph idx="1"/>
          </p:nvPr>
        </p:nvSpPr>
        <p:spPr/>
        <p:txBody>
          <a:bodyPr rtlCol="0">
            <a:normAutofit fontScale="62500" lnSpcReduction="20000"/>
          </a:bodyPr>
          <a:lstStyle/>
          <a:p>
            <a:pPr algn="ctr" fontAlgn="auto">
              <a:spcAft>
                <a:spcPts val="0"/>
              </a:spcAft>
              <a:buFont typeface="Arial" pitchFamily="34" charset="0"/>
              <a:buNone/>
              <a:defRPr/>
            </a:pPr>
            <a:r>
              <a:rPr lang="ru-RU" b="1" dirty="0"/>
              <a:t>Реализация проекта «Дорожная карта»</a:t>
            </a:r>
          </a:p>
          <a:p>
            <a:pPr fontAlgn="auto">
              <a:spcAft>
                <a:spcPts val="0"/>
              </a:spcAft>
              <a:buFont typeface="Arial" pitchFamily="34" charset="0"/>
              <a:buNone/>
              <a:defRPr/>
            </a:pPr>
            <a:r>
              <a:rPr lang="ru-RU" dirty="0" smtClean="0"/>
              <a:t>- </a:t>
            </a:r>
            <a:r>
              <a:rPr lang="ru-RU" dirty="0" err="1"/>
              <a:t>Облпотребсоюзом</a:t>
            </a:r>
            <a:r>
              <a:rPr lang="ru-RU" dirty="0"/>
              <a:t>, проведены   организационные мероприятия:</a:t>
            </a:r>
          </a:p>
          <a:p>
            <a:pPr fontAlgn="auto">
              <a:spcAft>
                <a:spcPts val="0"/>
              </a:spcAft>
              <a:buFont typeface="Arial" pitchFamily="34" charset="0"/>
              <a:buNone/>
              <a:defRPr/>
            </a:pPr>
            <a:r>
              <a:rPr lang="ru-RU" dirty="0"/>
              <a:t>- Представлена презентация, </a:t>
            </a:r>
            <a:r>
              <a:rPr lang="ru-RU" dirty="0" err="1"/>
              <a:t>категорийным</a:t>
            </a:r>
            <a:r>
              <a:rPr lang="ru-RU" dirty="0"/>
              <a:t> менеджером Ярославского </a:t>
            </a:r>
            <a:r>
              <a:rPr lang="ru-RU" dirty="0" err="1"/>
              <a:t>облпотребсоюза</a:t>
            </a:r>
            <a:r>
              <a:rPr lang="ru-RU" dirty="0"/>
              <a:t>;</a:t>
            </a:r>
          </a:p>
          <a:p>
            <a:pPr fontAlgn="auto">
              <a:spcAft>
                <a:spcPts val="0"/>
              </a:spcAft>
              <a:buFont typeface="Arial" pitchFamily="34" charset="0"/>
              <a:buNone/>
              <a:defRPr/>
            </a:pPr>
            <a:endParaRPr lang="ru-RU" dirty="0"/>
          </a:p>
          <a:p>
            <a:pPr algn="ctr" fontAlgn="auto">
              <a:spcAft>
                <a:spcPts val="0"/>
              </a:spcAft>
              <a:buFont typeface="Arial" pitchFamily="34" charset="0"/>
              <a:buNone/>
              <a:defRPr/>
            </a:pPr>
            <a:r>
              <a:rPr lang="ru-RU" dirty="0"/>
              <a:t> </a:t>
            </a:r>
            <a:r>
              <a:rPr lang="ru-RU" b="1" dirty="0"/>
              <a:t>Далее приступили  к внедрению мероприятий:</a:t>
            </a:r>
          </a:p>
          <a:p>
            <a:pPr fontAlgn="auto">
              <a:spcAft>
                <a:spcPts val="0"/>
              </a:spcAft>
              <a:buFontTx/>
              <a:buChar char="-"/>
              <a:defRPr/>
            </a:pPr>
            <a:r>
              <a:rPr lang="ru-RU" dirty="0" smtClean="0"/>
              <a:t>письменно </a:t>
            </a:r>
            <a:r>
              <a:rPr lang="ru-RU" dirty="0"/>
              <a:t>уведомили, Ярославский </a:t>
            </a:r>
            <a:r>
              <a:rPr lang="ru-RU" dirty="0" err="1"/>
              <a:t>облпотребсоюз</a:t>
            </a:r>
            <a:r>
              <a:rPr lang="ru-RU" dirty="0"/>
              <a:t>, о передаче полномочий по заключению договоров</a:t>
            </a:r>
            <a:r>
              <a:rPr lang="ru-RU" dirty="0" smtClean="0"/>
              <a:t>, определению </a:t>
            </a:r>
            <a:r>
              <a:rPr lang="ru-RU" dirty="0"/>
              <a:t>условий поставки и ассортименту,  </a:t>
            </a:r>
            <a:r>
              <a:rPr lang="ru-RU" dirty="0" err="1"/>
              <a:t>категорийному</a:t>
            </a:r>
            <a:r>
              <a:rPr lang="ru-RU" dirty="0"/>
              <a:t> менеджеру</a:t>
            </a:r>
            <a:r>
              <a:rPr lang="ru-RU" dirty="0" smtClean="0"/>
              <a:t>.</a:t>
            </a:r>
          </a:p>
          <a:p>
            <a:pPr fontAlgn="auto">
              <a:spcAft>
                <a:spcPts val="0"/>
              </a:spcAft>
              <a:buFontTx/>
              <a:buChar char="-"/>
              <a:defRPr/>
            </a:pPr>
            <a:endParaRPr lang="ru-RU" dirty="0"/>
          </a:p>
          <a:p>
            <a:pPr fontAlgn="auto">
              <a:spcAft>
                <a:spcPts val="0"/>
              </a:spcAft>
              <a:buFont typeface="Arial" pitchFamily="34" charset="0"/>
              <a:buNone/>
              <a:defRPr/>
            </a:pPr>
            <a:r>
              <a:rPr lang="ru-RU" dirty="0"/>
              <a:t>-  отправили уведомление всем действующим поставщикам, о данных изменениях и необходимости перезаключения договоров  </a:t>
            </a:r>
            <a:r>
              <a:rPr lang="ru-RU" dirty="0" err="1"/>
              <a:t>категорийным</a:t>
            </a:r>
            <a:r>
              <a:rPr lang="ru-RU" dirty="0"/>
              <a:t> менеджером Ярославского </a:t>
            </a:r>
            <a:r>
              <a:rPr lang="ru-RU" dirty="0" err="1"/>
              <a:t>облпотребсоюза</a:t>
            </a:r>
            <a:r>
              <a:rPr lang="ru-RU" dirty="0"/>
              <a:t>.</a:t>
            </a:r>
          </a:p>
          <a:p>
            <a:pPr fontAlgn="auto">
              <a:spcAft>
                <a:spcPts val="0"/>
              </a:spcAft>
              <a:buFont typeface="Arial" pitchFamily="34" charset="0"/>
              <a:buChar char="•"/>
              <a:defRPr/>
            </a:pPr>
            <a:endParaRPr lang="ru-RU" dirty="0"/>
          </a:p>
        </p:txBody>
      </p:sp>
      <p:sp>
        <p:nvSpPr>
          <p:cNvPr id="4" name="Номер слайда 3"/>
          <p:cNvSpPr>
            <a:spLocks noGrp="1"/>
          </p:cNvSpPr>
          <p:nvPr>
            <p:ph type="sldNum" sz="quarter" idx="12"/>
          </p:nvPr>
        </p:nvSpPr>
        <p:spPr/>
        <p:txBody>
          <a:bodyPr/>
          <a:lstStyle/>
          <a:p>
            <a:pPr>
              <a:defRPr/>
            </a:pPr>
            <a:fld id="{0430418A-BEAA-4F47-815E-824BF4C6AD16}" type="slidenum">
              <a:rPr lang="ru-RU"/>
              <a:pPr>
                <a:defRPr/>
              </a:pPr>
              <a:t>7</a:t>
            </a:fld>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p:txBody>
          <a:bodyPr/>
          <a:lstStyle/>
          <a:p>
            <a:r>
              <a:rPr lang="ru-RU" sz="2800" b="1" smtClean="0">
                <a:solidFill>
                  <a:srgbClr val="00B050"/>
                </a:solidFill>
              </a:rPr>
              <a:t>Ярославская область</a:t>
            </a:r>
            <a:br>
              <a:rPr lang="ru-RU" sz="2800" b="1" smtClean="0">
                <a:solidFill>
                  <a:srgbClr val="00B050"/>
                </a:solidFill>
              </a:rPr>
            </a:br>
            <a:r>
              <a:rPr lang="ru-RU" sz="2800" b="1" smtClean="0">
                <a:solidFill>
                  <a:srgbClr val="00B050"/>
                </a:solidFill>
              </a:rPr>
              <a:t>Потребительское общество «Лесная Поляна».</a:t>
            </a:r>
            <a:endParaRPr lang="ru-RU" sz="2800" b="1" smtClean="0"/>
          </a:p>
        </p:txBody>
      </p:sp>
      <p:sp>
        <p:nvSpPr>
          <p:cNvPr id="3" name="Содержимое 2"/>
          <p:cNvSpPr>
            <a:spLocks noGrp="1"/>
          </p:cNvSpPr>
          <p:nvPr>
            <p:ph idx="1"/>
          </p:nvPr>
        </p:nvSpPr>
        <p:spPr/>
        <p:txBody>
          <a:bodyPr>
            <a:normAutofit/>
          </a:bodyPr>
          <a:lstStyle/>
          <a:p>
            <a:pPr algn="ctr">
              <a:lnSpc>
                <a:spcPct val="80000"/>
              </a:lnSpc>
              <a:buFont typeface="Arial" charset="0"/>
              <a:buNone/>
            </a:pPr>
            <a:r>
              <a:rPr lang="ru-RU" sz="2200" b="1" smtClean="0"/>
              <a:t>С 1 апреля 2015 года, мы стали одним из участников</a:t>
            </a:r>
            <a:r>
              <a:rPr lang="en-US" sz="2200" b="1" smtClean="0"/>
              <a:t> </a:t>
            </a:r>
            <a:r>
              <a:rPr lang="ru-RU" sz="2200" b="1" smtClean="0"/>
              <a:t>проекта «Дорожная карта»</a:t>
            </a:r>
            <a:endParaRPr lang="ru-RU" sz="2200" b="1" smtClean="0">
              <a:latin typeface="Arial" charset="0"/>
            </a:endParaRPr>
          </a:p>
          <a:p>
            <a:pPr algn="ctr">
              <a:lnSpc>
                <a:spcPct val="80000"/>
              </a:lnSpc>
              <a:buFont typeface="Arial" charset="0"/>
              <a:buNone/>
            </a:pPr>
            <a:endParaRPr lang="ru-RU" sz="2200" b="1" smtClean="0">
              <a:latin typeface="Arial" charset="0"/>
            </a:endParaRPr>
          </a:p>
          <a:p>
            <a:pPr>
              <a:lnSpc>
                <a:spcPct val="80000"/>
              </a:lnSpc>
              <a:buFont typeface="Arial" charset="0"/>
              <a:buNone/>
            </a:pPr>
            <a:r>
              <a:rPr lang="ru-RU" sz="1900" b="1" smtClean="0"/>
              <a:t>Итог работы в данном проекте, за период: 01.04.2015 по 30.07.2015 года:</a:t>
            </a:r>
          </a:p>
          <a:p>
            <a:pPr>
              <a:lnSpc>
                <a:spcPct val="80000"/>
              </a:lnSpc>
            </a:pPr>
            <a:r>
              <a:rPr lang="ru-RU" sz="1900" smtClean="0"/>
              <a:t>- Подписано  30 контрактов, по которым осуществляется отгрузка продукции на единых условиях, для всей «пилотной» группы. 80% поставок  продукции осуществляются поставщиками, в каждую торговую точку Потребительского общества. </a:t>
            </a:r>
          </a:p>
          <a:p>
            <a:pPr>
              <a:lnSpc>
                <a:spcPct val="80000"/>
              </a:lnSpc>
            </a:pPr>
            <a:r>
              <a:rPr lang="ru-RU" sz="1900" smtClean="0"/>
              <a:t>- Конкурентоспособность с сетями</a:t>
            </a:r>
          </a:p>
          <a:p>
            <a:pPr>
              <a:lnSpc>
                <a:spcPct val="80000"/>
              </a:lnSpc>
            </a:pPr>
            <a:r>
              <a:rPr lang="ru-RU" sz="1900" smtClean="0"/>
              <a:t>-</a:t>
            </a:r>
            <a:r>
              <a:rPr lang="ru-RU" sz="1900" smtClean="0">
                <a:latin typeface="Arial" charset="0"/>
              </a:rPr>
              <a:t> С</a:t>
            </a:r>
            <a:r>
              <a:rPr lang="ru-RU" sz="1900" smtClean="0"/>
              <a:t>нижение закупочных цен до 15%</a:t>
            </a:r>
          </a:p>
          <a:p>
            <a:pPr>
              <a:lnSpc>
                <a:spcPct val="80000"/>
              </a:lnSpc>
            </a:pPr>
            <a:r>
              <a:rPr lang="ru-RU" sz="1900" smtClean="0"/>
              <a:t>-</a:t>
            </a:r>
            <a:r>
              <a:rPr lang="ru-RU" sz="1900" smtClean="0">
                <a:latin typeface="Arial" charset="0"/>
              </a:rPr>
              <a:t> П</a:t>
            </a:r>
            <a:r>
              <a:rPr lang="ru-RU" sz="1900" smtClean="0"/>
              <a:t>олучение дополнительных скидок в цене, на период акции  от 10 до 20%</a:t>
            </a:r>
          </a:p>
          <a:p>
            <a:pPr>
              <a:lnSpc>
                <a:spcPct val="80000"/>
              </a:lnSpc>
            </a:pPr>
            <a:r>
              <a:rPr lang="ru-RU" sz="1900" smtClean="0"/>
              <a:t>-</a:t>
            </a:r>
            <a:r>
              <a:rPr lang="ru-RU" sz="1900" smtClean="0">
                <a:latin typeface="Arial" charset="0"/>
              </a:rPr>
              <a:t> П</a:t>
            </a:r>
            <a:r>
              <a:rPr lang="ru-RU" sz="1900" smtClean="0"/>
              <a:t>олучение ретро бонуса, за данный период, в сумме 732 000 руб.</a:t>
            </a:r>
            <a:endParaRPr lang="ru-RU" sz="1900" smtClean="0">
              <a:latin typeface="Arial" charset="0"/>
            </a:endParaRPr>
          </a:p>
          <a:p>
            <a:pPr>
              <a:lnSpc>
                <a:spcPct val="80000"/>
              </a:lnSpc>
            </a:pPr>
            <a:endParaRPr lang="ru-RU" sz="1900" smtClean="0">
              <a:latin typeface="Arial" charset="0"/>
            </a:endParaRPr>
          </a:p>
          <a:p>
            <a:pPr>
              <a:lnSpc>
                <a:spcPct val="80000"/>
              </a:lnSpc>
            </a:pPr>
            <a:endParaRPr lang="ru-RU" sz="1900" smtClean="0">
              <a:latin typeface="Arial" charset="0"/>
            </a:endParaRPr>
          </a:p>
          <a:p>
            <a:pPr>
              <a:lnSpc>
                <a:spcPct val="80000"/>
              </a:lnSpc>
            </a:pPr>
            <a:endParaRPr lang="ru-RU" sz="1900" smtClean="0">
              <a:latin typeface="Arial" charset="0"/>
            </a:endParaRPr>
          </a:p>
          <a:p>
            <a:pPr>
              <a:lnSpc>
                <a:spcPct val="80000"/>
              </a:lnSpc>
            </a:pPr>
            <a:endParaRPr lang="ru-RU" sz="1900" smtClean="0">
              <a:latin typeface="Arial" charset="0"/>
            </a:endParaRPr>
          </a:p>
          <a:p>
            <a:pPr>
              <a:lnSpc>
                <a:spcPct val="80000"/>
              </a:lnSpc>
            </a:pPr>
            <a:endParaRPr lang="ru-RU" sz="1900" smtClean="0">
              <a:latin typeface="Arial" charset="0"/>
            </a:endParaRPr>
          </a:p>
          <a:p>
            <a:pPr>
              <a:lnSpc>
                <a:spcPct val="80000"/>
              </a:lnSpc>
            </a:pPr>
            <a:endParaRPr lang="ru-RU" sz="1900" smtClean="0">
              <a:latin typeface="Arial" charset="0"/>
            </a:endParaRPr>
          </a:p>
          <a:p>
            <a:pPr>
              <a:lnSpc>
                <a:spcPct val="80000"/>
              </a:lnSpc>
            </a:pPr>
            <a:endParaRPr lang="ru-RU" sz="1900" smtClean="0">
              <a:latin typeface="Arial" charset="0"/>
            </a:endParaRPr>
          </a:p>
          <a:p>
            <a:pPr>
              <a:lnSpc>
                <a:spcPct val="80000"/>
              </a:lnSpc>
            </a:pPr>
            <a:endParaRPr lang="ru-RU" sz="1900" smtClean="0">
              <a:latin typeface="Arial" charset="0"/>
            </a:endParaRPr>
          </a:p>
          <a:p>
            <a:pPr>
              <a:lnSpc>
                <a:spcPct val="80000"/>
              </a:lnSpc>
            </a:pPr>
            <a:r>
              <a:rPr lang="ru-RU" sz="1900" smtClean="0"/>
              <a:t> С июня  2015 года, по 15 договорам поставки, осуществляется контроль условий (входная цена, поставка от согласованного поставщика) с помощью «программного продукта». </a:t>
            </a:r>
          </a:p>
        </p:txBody>
      </p:sp>
      <p:sp>
        <p:nvSpPr>
          <p:cNvPr id="4" name="Номер слайда 3"/>
          <p:cNvSpPr>
            <a:spLocks noGrp="1"/>
          </p:cNvSpPr>
          <p:nvPr>
            <p:ph type="sldNum" sz="quarter" idx="12"/>
          </p:nvPr>
        </p:nvSpPr>
        <p:spPr/>
        <p:txBody>
          <a:bodyPr/>
          <a:lstStyle/>
          <a:p>
            <a:pPr>
              <a:defRPr/>
            </a:pPr>
            <a:fld id="{F199090C-5005-4F61-B633-A61F636E017A}" type="slidenum">
              <a:rPr lang="ru-RU"/>
              <a:pPr>
                <a:defRPr/>
              </a:pPr>
              <a:t>8</a:t>
            </a:fld>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p:txBody>
          <a:bodyPr/>
          <a:lstStyle/>
          <a:p>
            <a:r>
              <a:rPr lang="ru-RU" sz="2800" b="1" smtClean="0">
                <a:solidFill>
                  <a:srgbClr val="00B050"/>
                </a:solidFill>
              </a:rPr>
              <a:t>Ярославская область</a:t>
            </a:r>
            <a:br>
              <a:rPr lang="ru-RU" sz="2800" b="1" smtClean="0">
                <a:solidFill>
                  <a:srgbClr val="00B050"/>
                </a:solidFill>
              </a:rPr>
            </a:br>
            <a:r>
              <a:rPr lang="ru-RU" sz="2800" b="1" smtClean="0">
                <a:solidFill>
                  <a:srgbClr val="00B050"/>
                </a:solidFill>
              </a:rPr>
              <a:t>Потребительское общество «Лесная Поляна».</a:t>
            </a:r>
            <a:endParaRPr lang="ru-RU" sz="2800" b="1" smtClean="0"/>
          </a:p>
        </p:txBody>
      </p:sp>
      <p:sp>
        <p:nvSpPr>
          <p:cNvPr id="3" name="Содержимое 2"/>
          <p:cNvSpPr>
            <a:spLocks noGrp="1"/>
          </p:cNvSpPr>
          <p:nvPr>
            <p:ph idx="1"/>
          </p:nvPr>
        </p:nvSpPr>
        <p:spPr>
          <a:xfrm>
            <a:off x="457200" y="1268413"/>
            <a:ext cx="8229600" cy="5329237"/>
          </a:xfrm>
        </p:spPr>
        <p:txBody>
          <a:bodyPr>
            <a:normAutofit/>
          </a:bodyPr>
          <a:lstStyle/>
          <a:p>
            <a:pPr algn="ctr">
              <a:lnSpc>
                <a:spcPct val="80000"/>
              </a:lnSpc>
              <a:buFont typeface="Arial" charset="0"/>
              <a:buNone/>
            </a:pPr>
            <a:endParaRPr lang="en-US" sz="1600" b="1" smtClean="0"/>
          </a:p>
          <a:p>
            <a:pPr algn="ctr">
              <a:lnSpc>
                <a:spcPct val="80000"/>
              </a:lnSpc>
              <a:buFont typeface="Arial" charset="0"/>
              <a:buNone/>
            </a:pPr>
            <a:r>
              <a:rPr lang="ru-RU" sz="1600" b="1" smtClean="0"/>
              <a:t>Специалистом ИТ отдела облпотребсоюза, разработана  и внедрена  инструкция для оператора потребительского общества:</a:t>
            </a:r>
          </a:p>
          <a:p>
            <a:pPr algn="ctr">
              <a:lnSpc>
                <a:spcPct val="80000"/>
              </a:lnSpc>
              <a:buFont typeface="Arial" charset="0"/>
              <a:buNone/>
            </a:pPr>
            <a:endParaRPr lang="ru-RU" sz="1600" b="1" smtClean="0"/>
          </a:p>
          <a:p>
            <a:pPr algn="just">
              <a:lnSpc>
                <a:spcPct val="80000"/>
              </a:lnSpc>
            </a:pPr>
            <a:r>
              <a:rPr lang="ru-RU" sz="1600" smtClean="0"/>
              <a:t> </a:t>
            </a:r>
            <a:r>
              <a:rPr lang="ru-RU" sz="1500" smtClean="0"/>
              <a:t>«Для осуществления контроля за поставщиками и ценами будет включен соответствующий механизм в ТКПТ8.</a:t>
            </a:r>
          </a:p>
          <a:p>
            <a:pPr algn="just">
              <a:lnSpc>
                <a:spcPct val="80000"/>
              </a:lnSpc>
            </a:pPr>
            <a:r>
              <a:rPr lang="ru-RU" sz="1500" smtClean="0"/>
              <a:t>Необходимо назначить в каждом райпо человека, выполняющего функцию оператора райпо. Оператор райпо будет нести ответственность за документы, которые будут проведены в ТКПТ8 под правами пользователя "директор".</a:t>
            </a:r>
          </a:p>
          <a:p>
            <a:pPr algn="just">
              <a:lnSpc>
                <a:spcPct val="80000"/>
              </a:lnSpc>
              <a:buFont typeface="Arial" charset="0"/>
              <a:buNone/>
            </a:pPr>
            <a:endParaRPr lang="ru-RU" sz="1200" smtClean="0"/>
          </a:p>
          <a:p>
            <a:pPr algn="ctr">
              <a:lnSpc>
                <a:spcPct val="80000"/>
              </a:lnSpc>
              <a:buFont typeface="Arial" charset="0"/>
              <a:buNone/>
            </a:pPr>
            <a:r>
              <a:rPr lang="ru-RU" sz="1600" b="1" smtClean="0"/>
              <a:t>Основные принципы работы:</a:t>
            </a:r>
          </a:p>
          <a:p>
            <a:pPr algn="just">
              <a:lnSpc>
                <a:spcPct val="80000"/>
              </a:lnSpc>
            </a:pPr>
            <a:r>
              <a:rPr lang="ru-RU" sz="1500" smtClean="0"/>
              <a:t>На стороне ЯрОПС на основании прайс-листа поставщика оператор ЯрОПС формирует прайс-лист поставщика и далее протокол согласования цен в ТКПТ8 в областной базе. </a:t>
            </a:r>
          </a:p>
          <a:p>
            <a:pPr algn="just">
              <a:lnSpc>
                <a:spcPct val="80000"/>
              </a:lnSpc>
            </a:pPr>
            <a:r>
              <a:rPr lang="ru-RU" sz="1500" smtClean="0"/>
              <a:t>С обменами протоколы уходят в райпо.</a:t>
            </a:r>
          </a:p>
          <a:p>
            <a:pPr algn="just">
              <a:lnSpc>
                <a:spcPct val="80000"/>
              </a:lnSpc>
            </a:pPr>
            <a:r>
              <a:rPr lang="ru-RU" sz="1500" smtClean="0"/>
              <a:t>На стороне райпо подразумевается работа двух пользователей, "директор" - без ограничений (оператор райпо), "товаровед" - с контролем за ценами и поставщиками – оператор магазина.</a:t>
            </a:r>
          </a:p>
          <a:p>
            <a:pPr algn="just">
              <a:lnSpc>
                <a:spcPct val="80000"/>
              </a:lnSpc>
            </a:pPr>
            <a:r>
              <a:rPr lang="ru-RU" sz="1500" smtClean="0"/>
              <a:t>Для проведения документа поступления товара, для которого существует протокол согласования, а так же товар и поставщик участвуют в проекте, задействуется учетная запись "товаровед" - штатный режим работы.</a:t>
            </a:r>
          </a:p>
          <a:p>
            <a:pPr algn="just">
              <a:lnSpc>
                <a:spcPct val="80000"/>
              </a:lnSpc>
            </a:pPr>
            <a:r>
              <a:rPr lang="ru-RU" sz="1500" smtClean="0"/>
              <a:t>Документ поступления не проведётся, если цена товара отличается от цены протокола более чем на 10 копеек в большую сторону.</a:t>
            </a:r>
          </a:p>
          <a:p>
            <a:pPr algn="just">
              <a:lnSpc>
                <a:spcPct val="80000"/>
              </a:lnSpc>
            </a:pPr>
            <a:r>
              <a:rPr lang="ru-RU" sz="1500" smtClean="0"/>
              <a:t>Документ поступления не проведётся, если поставщик не соответствует поставщику, указанному в соответствующем протоколе согласования.</a:t>
            </a:r>
          </a:p>
          <a:p>
            <a:pPr algn="just">
              <a:lnSpc>
                <a:spcPct val="80000"/>
              </a:lnSpc>
            </a:pPr>
            <a:r>
              <a:rPr lang="ru-RU" sz="1500" smtClean="0"/>
              <a:t>Для проведения документа поступления товара, для которого отсутствует протокол согласования, задействуется учетная запись "директор".</a:t>
            </a:r>
          </a:p>
          <a:p>
            <a:pPr>
              <a:lnSpc>
                <a:spcPct val="80000"/>
              </a:lnSpc>
            </a:pPr>
            <a:endParaRPr lang="ru-RU" sz="1200" smtClean="0"/>
          </a:p>
        </p:txBody>
      </p:sp>
      <p:sp>
        <p:nvSpPr>
          <p:cNvPr id="4" name="Номер слайда 3"/>
          <p:cNvSpPr>
            <a:spLocks noGrp="1"/>
          </p:cNvSpPr>
          <p:nvPr>
            <p:ph type="sldNum" sz="quarter" idx="12"/>
          </p:nvPr>
        </p:nvSpPr>
        <p:spPr/>
        <p:txBody>
          <a:bodyPr/>
          <a:lstStyle/>
          <a:p>
            <a:pPr>
              <a:defRPr/>
            </a:pPr>
            <a:fld id="{E7619F78-2C26-4526-A786-4BFD80218F07}" type="slidenum">
              <a:rPr lang="ru-RU"/>
              <a:pPr>
                <a:defRPr/>
              </a:pPr>
              <a:t>9</a:t>
            </a:fld>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TotalTime>
  <Words>676</Words>
  <Application>Microsoft Office PowerPoint</Application>
  <PresentationFormat>Экран (4:3)</PresentationFormat>
  <Paragraphs>93</Paragraphs>
  <Slides>12</Slides>
  <Notes>0</Notes>
  <HiddenSlides>0</HiddenSlides>
  <MMClips>0</MMClips>
  <ScaleCrop>false</ScaleCrop>
  <HeadingPairs>
    <vt:vector size="6" baseType="variant">
      <vt:variant>
        <vt:lpstr>Использованные шрифты</vt:lpstr>
      </vt:variant>
      <vt:variant>
        <vt:i4>2</vt:i4>
      </vt:variant>
      <vt:variant>
        <vt:lpstr>Шаблон оформления</vt:lpstr>
      </vt:variant>
      <vt:variant>
        <vt:i4>1</vt:i4>
      </vt:variant>
      <vt:variant>
        <vt:lpstr>Заголовки слайдов</vt:lpstr>
      </vt:variant>
      <vt:variant>
        <vt:i4>12</vt:i4>
      </vt:variant>
    </vt:vector>
  </HeadingPairs>
  <TitlesOfParts>
    <vt:vector size="15" baseType="lpstr">
      <vt:lpstr>Calibri</vt:lpstr>
      <vt:lpstr>Arial</vt:lpstr>
      <vt:lpstr>Тема Office</vt:lpstr>
      <vt:lpstr>                         Ярославский                             Облпотребсоюз </vt:lpstr>
      <vt:lpstr> Ярославская область Потребительское общество «Лесная Поляна». </vt:lpstr>
      <vt:lpstr> Ярославская область Потребительское общество «Лесная Поляна». </vt:lpstr>
      <vt:lpstr>Ярославская область Потребительское общество «Лесная Поляна».</vt:lpstr>
      <vt:lpstr>Ярославская область Потребительское общество «Лесная Поляна».</vt:lpstr>
      <vt:lpstr>Ярославская область Потребительское общество «Лесная Поляна».</vt:lpstr>
      <vt:lpstr>Ярославская область Потребительское общество «Лесная Поляна».</vt:lpstr>
      <vt:lpstr>Ярославская область Потребительское общество «Лесная Поляна».</vt:lpstr>
      <vt:lpstr>Ярославская область Потребительское общество «Лесная Поляна».</vt:lpstr>
      <vt:lpstr>Ярославская область Потребительское общество «Лесная Поляна».</vt:lpstr>
      <vt:lpstr>Ярославская область Потребительское общество «Лесная Поляна».</vt:lpstr>
      <vt:lpstr>Ярославская область Потребительское общество «Лесная Поляна».</vt:lpstr>
    </vt:vector>
  </TitlesOfParts>
  <Company>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Ярославский                             Облпотребсоюз </dc:title>
  <dc:creator>IT</dc:creator>
  <cp:lastModifiedBy>user</cp:lastModifiedBy>
  <cp:revision>30</cp:revision>
  <dcterms:created xsi:type="dcterms:W3CDTF">2015-08-21T12:47:11Z</dcterms:created>
  <dcterms:modified xsi:type="dcterms:W3CDTF">2015-08-21T15:47:08Z</dcterms:modified>
</cp:coreProperties>
</file>