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2"/>
  </p:notesMasterIdLst>
  <p:sldIdLst>
    <p:sldId id="257" r:id="rId5"/>
    <p:sldId id="303" r:id="rId6"/>
    <p:sldId id="287" r:id="rId7"/>
    <p:sldId id="297" r:id="rId8"/>
    <p:sldId id="304" r:id="rId9"/>
    <p:sldId id="305" r:id="rId10"/>
    <p:sldId id="301" r:id="rId11"/>
  </p:sldIdLst>
  <p:sldSz cx="9144000" cy="5143500" type="screen16x9"/>
  <p:notesSz cx="6858000" cy="9144000"/>
  <p:defaultTextStyle>
    <a:defPPr>
      <a:defRPr lang="en-US"/>
    </a:defPPr>
    <a:lvl1pPr marL="0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D4E1E00-35B2-4BFC-8755-599B6E562E3D}">
          <p14:sldIdLst>
            <p14:sldId id="257"/>
            <p14:sldId id="303"/>
            <p14:sldId id="287"/>
            <p14:sldId id="297"/>
            <p14:sldId id="304"/>
            <p14:sldId id="305"/>
            <p14:sldId id="30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7771" autoAdjust="0"/>
  </p:normalViewPr>
  <p:slideViewPr>
    <p:cSldViewPr snapToGrid="0" snapToObjects="1">
      <p:cViewPr>
        <p:scale>
          <a:sx n="103" d="100"/>
          <a:sy n="103" d="100"/>
        </p:scale>
        <p:origin x="-1758" y="-87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B74A6C-11C5-497B-A810-292B0315455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9562E8-FE81-4790-BB1C-BA95617F74EE}">
      <dgm:prSet phldrT="[Текст]"/>
      <dgm:spPr/>
      <dgm:t>
        <a:bodyPr/>
        <a:lstStyle/>
        <a:p>
          <a:r>
            <a:rPr lang="ru-RU" dirty="0" smtClean="0"/>
            <a:t>ПСК</a:t>
          </a:r>
          <a:endParaRPr lang="ru-RU" dirty="0"/>
        </a:p>
      </dgm:t>
    </dgm:pt>
    <dgm:pt modelId="{CCFC3AAE-670B-4357-9034-E22531280CFE}" type="parTrans" cxnId="{E1DFD094-C9A8-408F-A5EA-AE18B8BB5B75}">
      <dgm:prSet/>
      <dgm:spPr/>
      <dgm:t>
        <a:bodyPr/>
        <a:lstStyle/>
        <a:p>
          <a:endParaRPr lang="ru-RU"/>
        </a:p>
      </dgm:t>
    </dgm:pt>
    <dgm:pt modelId="{315046CC-AB27-4718-8868-D4E87A3D9D5A}" type="sibTrans" cxnId="{E1DFD094-C9A8-408F-A5EA-AE18B8BB5B75}">
      <dgm:prSet/>
      <dgm:spPr/>
      <dgm:t>
        <a:bodyPr/>
        <a:lstStyle/>
        <a:p>
          <a:endParaRPr lang="ru-RU"/>
        </a:p>
      </dgm:t>
    </dgm:pt>
    <dgm:pt modelId="{B48D9C3E-EDFF-485F-943E-8868755DE382}">
      <dgm:prSet phldrT="[Текст]"/>
      <dgm:spPr/>
      <dgm:t>
        <a:bodyPr/>
        <a:lstStyle/>
        <a:p>
          <a:r>
            <a:rPr lang="ru-RU" dirty="0" smtClean="0"/>
            <a:t>Некорректный порядок расчета ПСК</a:t>
          </a:r>
          <a:endParaRPr lang="ru-RU" dirty="0"/>
        </a:p>
      </dgm:t>
    </dgm:pt>
    <dgm:pt modelId="{B780D7C7-B719-487C-8599-570F576692CB}" type="parTrans" cxnId="{F00AA285-9CD4-4343-98EB-767CDE2056CA}">
      <dgm:prSet/>
      <dgm:spPr/>
      <dgm:t>
        <a:bodyPr/>
        <a:lstStyle/>
        <a:p>
          <a:endParaRPr lang="ru-RU"/>
        </a:p>
      </dgm:t>
    </dgm:pt>
    <dgm:pt modelId="{2D981EFD-5BF9-4FE5-B009-DDE0F143610E}" type="sibTrans" cxnId="{F00AA285-9CD4-4343-98EB-767CDE2056CA}">
      <dgm:prSet/>
      <dgm:spPr/>
      <dgm:t>
        <a:bodyPr/>
        <a:lstStyle/>
        <a:p>
          <a:endParaRPr lang="ru-RU"/>
        </a:p>
      </dgm:t>
    </dgm:pt>
    <dgm:pt modelId="{3E48CF58-8998-484B-A633-8DB57E376E08}">
      <dgm:prSet phldrT="[Текст]"/>
      <dgm:spPr/>
      <dgm:t>
        <a:bodyPr/>
        <a:lstStyle/>
        <a:p>
          <a:r>
            <a:rPr lang="ru-RU" dirty="0" smtClean="0"/>
            <a:t>Некорректная форма отражения ПСК</a:t>
          </a:r>
          <a:endParaRPr lang="ru-RU" dirty="0"/>
        </a:p>
      </dgm:t>
    </dgm:pt>
    <dgm:pt modelId="{79F5B591-42F9-47FF-8E1E-D17D5F7CB995}" type="parTrans" cxnId="{E2F28174-8F44-4000-934B-AB1808CCDC52}">
      <dgm:prSet/>
      <dgm:spPr/>
      <dgm:t>
        <a:bodyPr/>
        <a:lstStyle/>
        <a:p>
          <a:endParaRPr lang="ru-RU"/>
        </a:p>
      </dgm:t>
    </dgm:pt>
    <dgm:pt modelId="{5EB6EF48-7794-4DC4-A857-E95726D8ABEE}" type="sibTrans" cxnId="{E2F28174-8F44-4000-934B-AB1808CCDC52}">
      <dgm:prSet/>
      <dgm:spPr/>
      <dgm:t>
        <a:bodyPr/>
        <a:lstStyle/>
        <a:p>
          <a:endParaRPr lang="ru-RU"/>
        </a:p>
      </dgm:t>
    </dgm:pt>
    <dgm:pt modelId="{D03166B2-180A-4316-A4CD-772A970C276D}">
      <dgm:prSet phldrT="[Текст]"/>
      <dgm:spPr/>
      <dgm:t>
        <a:bodyPr/>
        <a:lstStyle/>
        <a:p>
          <a:r>
            <a:rPr lang="ru-RU" dirty="0" smtClean="0"/>
            <a:t>Заключение ДЗ</a:t>
          </a:r>
          <a:endParaRPr lang="ru-RU" dirty="0"/>
        </a:p>
      </dgm:t>
    </dgm:pt>
    <dgm:pt modelId="{FF68C5BB-47AE-4585-B239-D35712C9F02E}" type="parTrans" cxnId="{29E18D22-15AB-4E0A-A4B3-2BFF0D1B104A}">
      <dgm:prSet/>
      <dgm:spPr/>
      <dgm:t>
        <a:bodyPr/>
        <a:lstStyle/>
        <a:p>
          <a:endParaRPr lang="ru-RU"/>
        </a:p>
      </dgm:t>
    </dgm:pt>
    <dgm:pt modelId="{ECAC209E-5D24-4C10-98A9-153952709D49}" type="sibTrans" cxnId="{29E18D22-15AB-4E0A-A4B3-2BFF0D1B104A}">
      <dgm:prSet/>
      <dgm:spPr/>
      <dgm:t>
        <a:bodyPr/>
        <a:lstStyle/>
        <a:p>
          <a:endParaRPr lang="ru-RU"/>
        </a:p>
      </dgm:t>
    </dgm:pt>
    <dgm:pt modelId="{934108D5-5E55-41DC-8650-B264A21FC6EC}">
      <dgm:prSet phldrT="[Текст]"/>
      <dgm:spPr/>
      <dgm:t>
        <a:bodyPr/>
        <a:lstStyle/>
        <a:p>
          <a:r>
            <a:rPr lang="ru-RU" dirty="0" smtClean="0"/>
            <a:t>Нарушение в процедуре подписания заявления и индивидуальных условий</a:t>
          </a:r>
          <a:endParaRPr lang="ru-RU" dirty="0"/>
        </a:p>
      </dgm:t>
    </dgm:pt>
    <dgm:pt modelId="{92E8F8D7-19F0-4DFA-9D58-149230858069}" type="parTrans" cxnId="{BDE182C9-BD8C-4BF2-9CC7-5C599F9E50FD}">
      <dgm:prSet/>
      <dgm:spPr/>
      <dgm:t>
        <a:bodyPr/>
        <a:lstStyle/>
        <a:p>
          <a:endParaRPr lang="ru-RU"/>
        </a:p>
      </dgm:t>
    </dgm:pt>
    <dgm:pt modelId="{D5870CEF-9396-40E8-A940-1FA4B82FCF64}" type="sibTrans" cxnId="{BDE182C9-BD8C-4BF2-9CC7-5C599F9E50FD}">
      <dgm:prSet/>
      <dgm:spPr/>
      <dgm:t>
        <a:bodyPr/>
        <a:lstStyle/>
        <a:p>
          <a:endParaRPr lang="ru-RU"/>
        </a:p>
      </dgm:t>
    </dgm:pt>
    <dgm:pt modelId="{A2DBB994-9AE8-4871-BC05-C679620C01E5}">
      <dgm:prSet phldrT="[Текст]"/>
      <dgm:spPr/>
      <dgm:t>
        <a:bodyPr/>
        <a:lstStyle/>
        <a:p>
          <a:r>
            <a:rPr lang="ru-RU" dirty="0" smtClean="0"/>
            <a:t>Единичные случае неполного преддоговорного информирования и непредставление графика платежей</a:t>
          </a:r>
          <a:endParaRPr lang="ru-RU" dirty="0"/>
        </a:p>
      </dgm:t>
    </dgm:pt>
    <dgm:pt modelId="{2F7B6939-7E34-40C5-9305-9F09A8A8373A}" type="parTrans" cxnId="{44C380E5-1AAC-485F-8FD4-86AE8B406E85}">
      <dgm:prSet/>
      <dgm:spPr/>
      <dgm:t>
        <a:bodyPr/>
        <a:lstStyle/>
        <a:p>
          <a:endParaRPr lang="ru-RU"/>
        </a:p>
      </dgm:t>
    </dgm:pt>
    <dgm:pt modelId="{545912C5-F63A-4650-8DE4-198DBC082D74}" type="sibTrans" cxnId="{44C380E5-1AAC-485F-8FD4-86AE8B406E85}">
      <dgm:prSet/>
      <dgm:spPr/>
      <dgm:t>
        <a:bodyPr/>
        <a:lstStyle/>
        <a:p>
          <a:endParaRPr lang="ru-RU"/>
        </a:p>
      </dgm:t>
    </dgm:pt>
    <dgm:pt modelId="{2CB745DC-D006-4E54-BD67-E5BD7C41B0F5}">
      <dgm:prSet phldrT="[Текст]"/>
      <dgm:spPr/>
      <dgm:t>
        <a:bodyPr/>
        <a:lstStyle/>
        <a:p>
          <a:r>
            <a:rPr lang="ru-RU" dirty="0" smtClean="0"/>
            <a:t>Исполнение ДЗ</a:t>
          </a:r>
          <a:endParaRPr lang="ru-RU" dirty="0"/>
        </a:p>
      </dgm:t>
    </dgm:pt>
    <dgm:pt modelId="{F34B0721-EC95-463A-8722-83D6D6AC7EC7}" type="parTrans" cxnId="{DEC476F6-24B1-4807-9784-651B1C737A9A}">
      <dgm:prSet/>
      <dgm:spPr/>
      <dgm:t>
        <a:bodyPr/>
        <a:lstStyle/>
        <a:p>
          <a:endParaRPr lang="ru-RU"/>
        </a:p>
      </dgm:t>
    </dgm:pt>
    <dgm:pt modelId="{565EC9C0-5D2F-45D2-AB91-69B62AF3E71F}" type="sibTrans" cxnId="{DEC476F6-24B1-4807-9784-651B1C737A9A}">
      <dgm:prSet/>
      <dgm:spPr/>
      <dgm:t>
        <a:bodyPr/>
        <a:lstStyle/>
        <a:p>
          <a:endParaRPr lang="ru-RU"/>
        </a:p>
      </dgm:t>
    </dgm:pt>
    <dgm:pt modelId="{2ED48766-A03A-4629-96A5-7C28094DE52A}">
      <dgm:prSet phldrT="[Текст]"/>
      <dgm:spPr/>
      <dgm:t>
        <a:bodyPr/>
        <a:lstStyle/>
        <a:p>
          <a:r>
            <a:rPr lang="ru-RU" dirty="0" smtClean="0"/>
            <a:t>Нарушения при оформлении пролонгации займов</a:t>
          </a:r>
          <a:endParaRPr lang="ru-RU" dirty="0"/>
        </a:p>
      </dgm:t>
    </dgm:pt>
    <dgm:pt modelId="{DE4131EE-E910-4D37-9E6A-1F83A059A123}" type="parTrans" cxnId="{90C98598-7509-4A32-A2C3-77D955109123}">
      <dgm:prSet/>
      <dgm:spPr/>
      <dgm:t>
        <a:bodyPr/>
        <a:lstStyle/>
        <a:p>
          <a:endParaRPr lang="ru-RU"/>
        </a:p>
      </dgm:t>
    </dgm:pt>
    <dgm:pt modelId="{FB812BEB-FF7C-4928-BE29-E6D7D8613BD6}" type="sibTrans" cxnId="{90C98598-7509-4A32-A2C3-77D955109123}">
      <dgm:prSet/>
      <dgm:spPr/>
      <dgm:t>
        <a:bodyPr/>
        <a:lstStyle/>
        <a:p>
          <a:endParaRPr lang="ru-RU"/>
        </a:p>
      </dgm:t>
    </dgm:pt>
    <dgm:pt modelId="{94BD81B8-E795-4569-A98F-C30F446E6C05}">
      <dgm:prSet phldrT="[Текст]"/>
      <dgm:spPr/>
      <dgm:t>
        <a:bodyPr/>
        <a:lstStyle/>
        <a:p>
          <a:r>
            <a:rPr lang="ru-RU" dirty="0" smtClean="0"/>
            <a:t>Отклонения от требований 353-ФЗ при взыскании просроченной задолженности</a:t>
          </a:r>
          <a:endParaRPr lang="ru-RU" dirty="0"/>
        </a:p>
      </dgm:t>
    </dgm:pt>
    <dgm:pt modelId="{FAA3F6D9-4CC3-40D8-ACBB-1EA4CF5FC754}" type="parTrans" cxnId="{2253C6E4-4DC9-4D0D-9A5B-3282677BD4A3}">
      <dgm:prSet/>
      <dgm:spPr/>
      <dgm:t>
        <a:bodyPr/>
        <a:lstStyle/>
        <a:p>
          <a:endParaRPr lang="ru-RU"/>
        </a:p>
      </dgm:t>
    </dgm:pt>
    <dgm:pt modelId="{D4992ECD-6004-4C98-B2F5-63A87BC40DE4}" type="sibTrans" cxnId="{2253C6E4-4DC9-4D0D-9A5B-3282677BD4A3}">
      <dgm:prSet/>
      <dgm:spPr/>
      <dgm:t>
        <a:bodyPr/>
        <a:lstStyle/>
        <a:p>
          <a:endParaRPr lang="ru-RU"/>
        </a:p>
      </dgm:t>
    </dgm:pt>
    <dgm:pt modelId="{F69F9A4D-2D88-4E53-8551-134BD4FC2457}" type="pres">
      <dgm:prSet presAssocID="{A7B74A6C-11C5-497B-A810-292B0315455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0AA3FD-1F0D-4FCD-B053-72F16DCA482C}" type="pres">
      <dgm:prSet presAssocID="{1D9562E8-FE81-4790-BB1C-BA95617F74EE}" presName="composite" presStyleCnt="0"/>
      <dgm:spPr/>
    </dgm:pt>
    <dgm:pt modelId="{A24BB5AF-5AC2-4CB4-9352-339D864C3F2E}" type="pres">
      <dgm:prSet presAssocID="{1D9562E8-FE81-4790-BB1C-BA95617F74E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B01E58-D172-400E-BA8D-44682D99C952}" type="pres">
      <dgm:prSet presAssocID="{1D9562E8-FE81-4790-BB1C-BA95617F74EE}" presName="descendantText" presStyleLbl="alignAcc1" presStyleIdx="0" presStyleCnt="3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3C8394-BC0A-45F3-88E2-27D24BAB0D72}" type="pres">
      <dgm:prSet presAssocID="{315046CC-AB27-4718-8868-D4E87A3D9D5A}" presName="sp" presStyleCnt="0"/>
      <dgm:spPr/>
    </dgm:pt>
    <dgm:pt modelId="{1972ED28-BB53-4654-9A65-B7DEC63B5004}" type="pres">
      <dgm:prSet presAssocID="{D03166B2-180A-4316-A4CD-772A970C276D}" presName="composite" presStyleCnt="0"/>
      <dgm:spPr/>
    </dgm:pt>
    <dgm:pt modelId="{C1C8BBE2-F2D6-4D1F-AAEE-415DBA49058D}" type="pres">
      <dgm:prSet presAssocID="{D03166B2-180A-4316-A4CD-772A970C276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CFD90A-6FEF-42F4-8237-FEA7ADA7D0CD}" type="pres">
      <dgm:prSet presAssocID="{D03166B2-180A-4316-A4CD-772A970C276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78D9B1-93CB-40E6-B79A-33FF68695D34}" type="pres">
      <dgm:prSet presAssocID="{ECAC209E-5D24-4C10-98A9-153952709D49}" presName="sp" presStyleCnt="0"/>
      <dgm:spPr/>
    </dgm:pt>
    <dgm:pt modelId="{6ADEA1B9-FF32-449A-B432-47B447D3DEA1}" type="pres">
      <dgm:prSet presAssocID="{2CB745DC-D006-4E54-BD67-E5BD7C41B0F5}" presName="composite" presStyleCnt="0"/>
      <dgm:spPr/>
    </dgm:pt>
    <dgm:pt modelId="{140E14DB-9C8F-4D50-9E3C-E9EC4E83F884}" type="pres">
      <dgm:prSet presAssocID="{2CB745DC-D006-4E54-BD67-E5BD7C41B0F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4F33E9-655B-4A8C-8362-307A267AD60B}" type="pres">
      <dgm:prSet presAssocID="{2CB745DC-D006-4E54-BD67-E5BD7C41B0F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004F50-4CD1-4A90-B1C6-8866D6E4FC04}" type="presOf" srcId="{94BD81B8-E795-4569-A98F-C30F446E6C05}" destId="{244F33E9-655B-4A8C-8362-307A267AD60B}" srcOrd="0" destOrd="1" presId="urn:microsoft.com/office/officeart/2005/8/layout/chevron2"/>
    <dgm:cxn modelId="{7106ACC3-E49D-4C93-BF28-301724EE7555}" type="presOf" srcId="{B48D9C3E-EDFF-485F-943E-8868755DE382}" destId="{79B01E58-D172-400E-BA8D-44682D99C952}" srcOrd="0" destOrd="0" presId="urn:microsoft.com/office/officeart/2005/8/layout/chevron2"/>
    <dgm:cxn modelId="{DEC476F6-24B1-4807-9784-651B1C737A9A}" srcId="{A7B74A6C-11C5-497B-A810-292B0315455E}" destId="{2CB745DC-D006-4E54-BD67-E5BD7C41B0F5}" srcOrd="2" destOrd="0" parTransId="{F34B0721-EC95-463A-8722-83D6D6AC7EC7}" sibTransId="{565EC9C0-5D2F-45D2-AB91-69B62AF3E71F}"/>
    <dgm:cxn modelId="{E2F28174-8F44-4000-934B-AB1808CCDC52}" srcId="{1D9562E8-FE81-4790-BB1C-BA95617F74EE}" destId="{3E48CF58-8998-484B-A633-8DB57E376E08}" srcOrd="1" destOrd="0" parTransId="{79F5B591-42F9-47FF-8E1E-D17D5F7CB995}" sibTransId="{5EB6EF48-7794-4DC4-A857-E95726D8ABEE}"/>
    <dgm:cxn modelId="{90C98598-7509-4A32-A2C3-77D955109123}" srcId="{2CB745DC-D006-4E54-BD67-E5BD7C41B0F5}" destId="{2ED48766-A03A-4629-96A5-7C28094DE52A}" srcOrd="0" destOrd="0" parTransId="{DE4131EE-E910-4D37-9E6A-1F83A059A123}" sibTransId="{FB812BEB-FF7C-4928-BE29-E6D7D8613BD6}"/>
    <dgm:cxn modelId="{BDE182C9-BD8C-4BF2-9CC7-5C599F9E50FD}" srcId="{D03166B2-180A-4316-A4CD-772A970C276D}" destId="{934108D5-5E55-41DC-8650-B264A21FC6EC}" srcOrd="0" destOrd="0" parTransId="{92E8F8D7-19F0-4DFA-9D58-149230858069}" sibTransId="{D5870CEF-9396-40E8-A940-1FA4B82FCF64}"/>
    <dgm:cxn modelId="{86040B14-143E-4FBC-B2AB-705786E63D25}" type="presOf" srcId="{2ED48766-A03A-4629-96A5-7C28094DE52A}" destId="{244F33E9-655B-4A8C-8362-307A267AD60B}" srcOrd="0" destOrd="0" presId="urn:microsoft.com/office/officeart/2005/8/layout/chevron2"/>
    <dgm:cxn modelId="{676CD8C7-DC06-49F4-B36B-61FF86CA1124}" type="presOf" srcId="{A7B74A6C-11C5-497B-A810-292B0315455E}" destId="{F69F9A4D-2D88-4E53-8551-134BD4FC2457}" srcOrd="0" destOrd="0" presId="urn:microsoft.com/office/officeart/2005/8/layout/chevron2"/>
    <dgm:cxn modelId="{2253C6E4-4DC9-4D0D-9A5B-3282677BD4A3}" srcId="{2CB745DC-D006-4E54-BD67-E5BD7C41B0F5}" destId="{94BD81B8-E795-4569-A98F-C30F446E6C05}" srcOrd="1" destOrd="0" parTransId="{FAA3F6D9-4CC3-40D8-ACBB-1EA4CF5FC754}" sibTransId="{D4992ECD-6004-4C98-B2F5-63A87BC40DE4}"/>
    <dgm:cxn modelId="{29E18D22-15AB-4E0A-A4B3-2BFF0D1B104A}" srcId="{A7B74A6C-11C5-497B-A810-292B0315455E}" destId="{D03166B2-180A-4316-A4CD-772A970C276D}" srcOrd="1" destOrd="0" parTransId="{FF68C5BB-47AE-4585-B239-D35712C9F02E}" sibTransId="{ECAC209E-5D24-4C10-98A9-153952709D49}"/>
    <dgm:cxn modelId="{9F25E9F1-7E2C-4CD2-A484-D6B998B0AEDB}" type="presOf" srcId="{934108D5-5E55-41DC-8650-B264A21FC6EC}" destId="{30CFD90A-6FEF-42F4-8237-FEA7ADA7D0CD}" srcOrd="0" destOrd="0" presId="urn:microsoft.com/office/officeart/2005/8/layout/chevron2"/>
    <dgm:cxn modelId="{E1DFD094-C9A8-408F-A5EA-AE18B8BB5B75}" srcId="{A7B74A6C-11C5-497B-A810-292B0315455E}" destId="{1D9562E8-FE81-4790-BB1C-BA95617F74EE}" srcOrd="0" destOrd="0" parTransId="{CCFC3AAE-670B-4357-9034-E22531280CFE}" sibTransId="{315046CC-AB27-4718-8868-D4E87A3D9D5A}"/>
    <dgm:cxn modelId="{B2FBDAC5-1E4F-4B4E-A914-3DAFF432C714}" type="presOf" srcId="{A2DBB994-9AE8-4871-BC05-C679620C01E5}" destId="{30CFD90A-6FEF-42F4-8237-FEA7ADA7D0CD}" srcOrd="0" destOrd="1" presId="urn:microsoft.com/office/officeart/2005/8/layout/chevron2"/>
    <dgm:cxn modelId="{ACBF64F1-B583-45C4-B773-51FB089EFE57}" type="presOf" srcId="{1D9562E8-FE81-4790-BB1C-BA95617F74EE}" destId="{A24BB5AF-5AC2-4CB4-9352-339D864C3F2E}" srcOrd="0" destOrd="0" presId="urn:microsoft.com/office/officeart/2005/8/layout/chevron2"/>
    <dgm:cxn modelId="{770DFF44-782D-42BC-AD84-39887020B92C}" type="presOf" srcId="{2CB745DC-D006-4E54-BD67-E5BD7C41B0F5}" destId="{140E14DB-9C8F-4D50-9E3C-E9EC4E83F884}" srcOrd="0" destOrd="0" presId="urn:microsoft.com/office/officeart/2005/8/layout/chevron2"/>
    <dgm:cxn modelId="{F00AA285-9CD4-4343-98EB-767CDE2056CA}" srcId="{1D9562E8-FE81-4790-BB1C-BA95617F74EE}" destId="{B48D9C3E-EDFF-485F-943E-8868755DE382}" srcOrd="0" destOrd="0" parTransId="{B780D7C7-B719-487C-8599-570F576692CB}" sibTransId="{2D981EFD-5BF9-4FE5-B009-DDE0F143610E}"/>
    <dgm:cxn modelId="{227E5899-3672-4BF3-8317-7167CC2BB019}" type="presOf" srcId="{3E48CF58-8998-484B-A633-8DB57E376E08}" destId="{79B01E58-D172-400E-BA8D-44682D99C952}" srcOrd="0" destOrd="1" presId="urn:microsoft.com/office/officeart/2005/8/layout/chevron2"/>
    <dgm:cxn modelId="{44C380E5-1AAC-485F-8FD4-86AE8B406E85}" srcId="{D03166B2-180A-4316-A4CD-772A970C276D}" destId="{A2DBB994-9AE8-4871-BC05-C679620C01E5}" srcOrd="1" destOrd="0" parTransId="{2F7B6939-7E34-40C5-9305-9F09A8A8373A}" sibTransId="{545912C5-F63A-4650-8DE4-198DBC082D74}"/>
    <dgm:cxn modelId="{5B674138-BD47-447D-8E85-2A25400C7A47}" type="presOf" srcId="{D03166B2-180A-4316-A4CD-772A970C276D}" destId="{C1C8BBE2-F2D6-4D1F-AAEE-415DBA49058D}" srcOrd="0" destOrd="0" presId="urn:microsoft.com/office/officeart/2005/8/layout/chevron2"/>
    <dgm:cxn modelId="{100E1CAF-65A8-4B68-8F41-455D944A4C29}" type="presParOf" srcId="{F69F9A4D-2D88-4E53-8551-134BD4FC2457}" destId="{130AA3FD-1F0D-4FCD-B053-72F16DCA482C}" srcOrd="0" destOrd="0" presId="urn:microsoft.com/office/officeart/2005/8/layout/chevron2"/>
    <dgm:cxn modelId="{AD9426ED-C1E0-43FF-BCAC-C3EE68D1EF05}" type="presParOf" srcId="{130AA3FD-1F0D-4FCD-B053-72F16DCA482C}" destId="{A24BB5AF-5AC2-4CB4-9352-339D864C3F2E}" srcOrd="0" destOrd="0" presId="urn:microsoft.com/office/officeart/2005/8/layout/chevron2"/>
    <dgm:cxn modelId="{013DDC92-B8AE-4D45-9792-6BB792372C5F}" type="presParOf" srcId="{130AA3FD-1F0D-4FCD-B053-72F16DCA482C}" destId="{79B01E58-D172-400E-BA8D-44682D99C952}" srcOrd="1" destOrd="0" presId="urn:microsoft.com/office/officeart/2005/8/layout/chevron2"/>
    <dgm:cxn modelId="{AEE2410B-0753-47B5-B2E4-E7337414C1BF}" type="presParOf" srcId="{F69F9A4D-2D88-4E53-8551-134BD4FC2457}" destId="{693C8394-BC0A-45F3-88E2-27D24BAB0D72}" srcOrd="1" destOrd="0" presId="urn:microsoft.com/office/officeart/2005/8/layout/chevron2"/>
    <dgm:cxn modelId="{944E8C0A-F287-45A9-95E5-F3BC7A7E45F3}" type="presParOf" srcId="{F69F9A4D-2D88-4E53-8551-134BD4FC2457}" destId="{1972ED28-BB53-4654-9A65-B7DEC63B5004}" srcOrd="2" destOrd="0" presId="urn:microsoft.com/office/officeart/2005/8/layout/chevron2"/>
    <dgm:cxn modelId="{2F229030-E1DD-49CC-B555-2514C1969352}" type="presParOf" srcId="{1972ED28-BB53-4654-9A65-B7DEC63B5004}" destId="{C1C8BBE2-F2D6-4D1F-AAEE-415DBA49058D}" srcOrd="0" destOrd="0" presId="urn:microsoft.com/office/officeart/2005/8/layout/chevron2"/>
    <dgm:cxn modelId="{E72785F3-075A-449B-BD0A-7921F597E2E9}" type="presParOf" srcId="{1972ED28-BB53-4654-9A65-B7DEC63B5004}" destId="{30CFD90A-6FEF-42F4-8237-FEA7ADA7D0CD}" srcOrd="1" destOrd="0" presId="urn:microsoft.com/office/officeart/2005/8/layout/chevron2"/>
    <dgm:cxn modelId="{194EB553-6BC2-4F7C-B34B-77B8F246A701}" type="presParOf" srcId="{F69F9A4D-2D88-4E53-8551-134BD4FC2457}" destId="{3478D9B1-93CB-40E6-B79A-33FF68695D34}" srcOrd="3" destOrd="0" presId="urn:microsoft.com/office/officeart/2005/8/layout/chevron2"/>
    <dgm:cxn modelId="{A066E648-550E-4C48-9260-5C45F1AF571D}" type="presParOf" srcId="{F69F9A4D-2D88-4E53-8551-134BD4FC2457}" destId="{6ADEA1B9-FF32-449A-B432-47B447D3DEA1}" srcOrd="4" destOrd="0" presId="urn:microsoft.com/office/officeart/2005/8/layout/chevron2"/>
    <dgm:cxn modelId="{A283C801-FC1D-4E9C-AA99-4EAD35C0C255}" type="presParOf" srcId="{6ADEA1B9-FF32-449A-B432-47B447D3DEA1}" destId="{140E14DB-9C8F-4D50-9E3C-E9EC4E83F884}" srcOrd="0" destOrd="0" presId="urn:microsoft.com/office/officeart/2005/8/layout/chevron2"/>
    <dgm:cxn modelId="{336ABD77-31DB-4FC1-919F-FAB68094BBEC}" type="presParOf" srcId="{6ADEA1B9-FF32-449A-B432-47B447D3DEA1}" destId="{244F33E9-655B-4A8C-8362-307A267AD60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4BB5AF-5AC2-4CB4-9352-339D864C3F2E}">
      <dsp:nvSpPr>
        <dsp:cNvPr id="0" name=""/>
        <dsp:cNvSpPr/>
      </dsp:nvSpPr>
      <dsp:spPr>
        <a:xfrm rot="5400000">
          <a:off x="-197307" y="197399"/>
          <a:ext cx="1315385" cy="9207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ПСК</a:t>
          </a:r>
          <a:endParaRPr lang="ru-RU" sz="1200" kern="1200" dirty="0"/>
        </a:p>
      </dsp:txBody>
      <dsp:txXfrm rot="-5400000">
        <a:off x="1" y="460476"/>
        <a:ext cx="920770" cy="394615"/>
      </dsp:txXfrm>
    </dsp:sp>
    <dsp:sp modelId="{79B01E58-D172-400E-BA8D-44682D99C952}">
      <dsp:nvSpPr>
        <dsp:cNvPr id="0" name=""/>
        <dsp:cNvSpPr/>
      </dsp:nvSpPr>
      <dsp:spPr>
        <a:xfrm rot="5400000">
          <a:off x="4245316" y="-3324454"/>
          <a:ext cx="855000" cy="75040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Некорректный порядок расчета ПСК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Некорректная форма отражения ПСК</a:t>
          </a:r>
          <a:endParaRPr lang="ru-RU" sz="1500" kern="1200" dirty="0"/>
        </a:p>
      </dsp:txBody>
      <dsp:txXfrm rot="-5400000">
        <a:off x="920770" y="41830"/>
        <a:ext cx="7462354" cy="771524"/>
      </dsp:txXfrm>
    </dsp:sp>
    <dsp:sp modelId="{C1C8BBE2-F2D6-4D1F-AAEE-415DBA49058D}">
      <dsp:nvSpPr>
        <dsp:cNvPr id="0" name=""/>
        <dsp:cNvSpPr/>
      </dsp:nvSpPr>
      <dsp:spPr>
        <a:xfrm rot="5400000">
          <a:off x="-197307" y="1314259"/>
          <a:ext cx="1315385" cy="9207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Заключение ДЗ</a:t>
          </a:r>
          <a:endParaRPr lang="ru-RU" sz="1200" kern="1200" dirty="0"/>
        </a:p>
      </dsp:txBody>
      <dsp:txXfrm rot="-5400000">
        <a:off x="1" y="1577336"/>
        <a:ext cx="920770" cy="394615"/>
      </dsp:txXfrm>
    </dsp:sp>
    <dsp:sp modelId="{30CFD90A-6FEF-42F4-8237-FEA7ADA7D0CD}">
      <dsp:nvSpPr>
        <dsp:cNvPr id="0" name=""/>
        <dsp:cNvSpPr/>
      </dsp:nvSpPr>
      <dsp:spPr>
        <a:xfrm rot="5400000">
          <a:off x="4245316" y="-2207594"/>
          <a:ext cx="855000" cy="75040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Нарушение в процедуре подписания заявления и индивидуальных условий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Единичные случае неполного преддоговорного информирования и непредставление графика платежей</a:t>
          </a:r>
          <a:endParaRPr lang="ru-RU" sz="1500" kern="1200" dirty="0"/>
        </a:p>
      </dsp:txBody>
      <dsp:txXfrm rot="-5400000">
        <a:off x="920770" y="1158690"/>
        <a:ext cx="7462354" cy="771524"/>
      </dsp:txXfrm>
    </dsp:sp>
    <dsp:sp modelId="{140E14DB-9C8F-4D50-9E3C-E9EC4E83F884}">
      <dsp:nvSpPr>
        <dsp:cNvPr id="0" name=""/>
        <dsp:cNvSpPr/>
      </dsp:nvSpPr>
      <dsp:spPr>
        <a:xfrm rot="5400000">
          <a:off x="-197307" y="2431119"/>
          <a:ext cx="1315385" cy="9207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Исполнение ДЗ</a:t>
          </a:r>
          <a:endParaRPr lang="ru-RU" sz="1200" kern="1200" dirty="0"/>
        </a:p>
      </dsp:txBody>
      <dsp:txXfrm rot="-5400000">
        <a:off x="1" y="2694196"/>
        <a:ext cx="920770" cy="394615"/>
      </dsp:txXfrm>
    </dsp:sp>
    <dsp:sp modelId="{244F33E9-655B-4A8C-8362-307A267AD60B}">
      <dsp:nvSpPr>
        <dsp:cNvPr id="0" name=""/>
        <dsp:cNvSpPr/>
      </dsp:nvSpPr>
      <dsp:spPr>
        <a:xfrm rot="5400000">
          <a:off x="4245316" y="-1090734"/>
          <a:ext cx="855000" cy="75040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Нарушения при оформлении пролонгации займов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Отклонения от требований 353-ФЗ при взыскании просроченной задолженности</a:t>
          </a:r>
          <a:endParaRPr lang="ru-RU" sz="1500" kern="1200" dirty="0"/>
        </a:p>
      </dsp:txBody>
      <dsp:txXfrm rot="-5400000">
        <a:off x="920770" y="2275550"/>
        <a:ext cx="7462354" cy="7715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838D6-B102-41CD-876F-B2258EBB2FC5}" type="datetimeFigureOut">
              <a:rPr lang="ru-RU" smtClean="0"/>
              <a:t>19.08.2015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6AF3D-2FD2-4172-A0D9-6D24CFF7112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4075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6AF3D-2FD2-4172-A0D9-6D24CFF71128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0146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6AF3D-2FD2-4172-A0D9-6D24CFF7112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0146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BRF_titul-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5611"/>
            <a:ext cx="9144000" cy="20574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078893"/>
            <a:ext cx="9144000" cy="2064609"/>
          </a:xfrm>
          <a:prstGeom prst="rect">
            <a:avLst/>
          </a:prstGeom>
          <a:solidFill>
            <a:schemeClr val="accent6"/>
          </a:solidFill>
          <a:ln>
            <a:solidFill>
              <a:srgbClr val="AB525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"/>
            <a:ext cx="9144000" cy="102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51408" y="4196149"/>
            <a:ext cx="4324864" cy="494270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51408" y="3089189"/>
            <a:ext cx="4324865" cy="1019433"/>
          </a:xfrm>
        </p:spPr>
        <p:txBody>
          <a:bodyPr anchor="b">
            <a:normAutofit/>
          </a:bodyPr>
          <a:lstStyle>
            <a:lvl1pPr>
              <a:defRPr sz="1500">
                <a:solidFill>
                  <a:srgbClr val="FFFFFF"/>
                </a:solidFill>
              </a:defRPr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16" name="Date Placeholder 26"/>
          <p:cNvSpPr>
            <a:spLocks noGrp="1"/>
          </p:cNvSpPr>
          <p:nvPr>
            <p:ph type="dt" sz="half" idx="2"/>
          </p:nvPr>
        </p:nvSpPr>
        <p:spPr>
          <a:xfrm>
            <a:off x="4576119" y="4736373"/>
            <a:ext cx="2133600" cy="273844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ADEF6E2-C5A1-554C-821A-7B89BB9DBE16}" type="datetimeFigureOut">
              <a:rPr lang="en-US" smtClean="0"/>
              <a:pPr/>
              <a:t>8/19/2015</a:t>
            </a:fld>
            <a:endParaRPr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 hasCustomPrompt="1"/>
          </p:nvPr>
        </p:nvSpPr>
        <p:spPr>
          <a:xfrm>
            <a:off x="411892" y="4196148"/>
            <a:ext cx="4058226" cy="499420"/>
          </a:xfrm>
        </p:spPr>
        <p:txBody>
          <a:bodyPr>
            <a:noAutofit/>
          </a:bodyPr>
          <a:lstStyle>
            <a:lvl1pPr marL="0" indent="0" algn="r">
              <a:buNone/>
              <a:defRPr sz="1500" baseline="0">
                <a:solidFill>
                  <a:schemeClr val="bg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 smtClean="0"/>
              <a:t>Введите имя автора презентации</a:t>
            </a:r>
            <a:endParaRPr lang="ru-RU" dirty="0"/>
          </a:p>
        </p:txBody>
      </p:sp>
      <p:pic>
        <p:nvPicPr>
          <p:cNvPr id="12" name="Picture 11" descr="alllogo-0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233" y="-231687"/>
            <a:ext cx="2737532" cy="151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545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528437" y="252283"/>
            <a:ext cx="2676525" cy="391298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64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3078893"/>
            <a:ext cx="9144000" cy="2064609"/>
          </a:xfrm>
          <a:prstGeom prst="rect">
            <a:avLst/>
          </a:prstGeom>
          <a:solidFill>
            <a:srgbClr val="AB5253"/>
          </a:solidFill>
          <a:ln>
            <a:solidFill>
              <a:srgbClr val="AB525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1"/>
            <a:ext cx="9144000" cy="102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1" y="3089190"/>
            <a:ext cx="3938588" cy="556054"/>
          </a:xfrm>
        </p:spPr>
        <p:txBody>
          <a:bodyPr anchor="b"/>
          <a:lstStyle>
            <a:lvl1pPr>
              <a:defRPr sz="15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1" y="3707029"/>
            <a:ext cx="3938588" cy="860210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rgbClr val="E7E6E6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12" name="Picture 11" descr="CBRF-Razdelite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730"/>
            <a:ext cx="9144000" cy="2055600"/>
          </a:xfrm>
          <a:prstGeom prst="rect">
            <a:avLst/>
          </a:prstGeom>
        </p:spPr>
      </p:pic>
      <p:pic>
        <p:nvPicPr>
          <p:cNvPr id="11" name="Picture 10" descr="alllogo-0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233" y="-231687"/>
            <a:ext cx="2737532" cy="151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4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4149296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528437" y="252283"/>
            <a:ext cx="2676525" cy="391298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092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528437" y="252283"/>
            <a:ext cx="2676525" cy="391298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474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528437" y="252283"/>
            <a:ext cx="2676525" cy="391298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5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30595" y="906163"/>
            <a:ext cx="4947852" cy="535460"/>
          </a:xfrm>
        </p:spPr>
        <p:txBody>
          <a:bodyPr anchor="t">
            <a:normAutofit/>
          </a:bodyPr>
          <a:lstStyle>
            <a:lvl1pPr>
              <a:defRPr sz="15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07703" y="906163"/>
            <a:ext cx="3016947" cy="3777950"/>
          </a:xfrm>
        </p:spPr>
        <p:txBody>
          <a:bodyPr/>
          <a:lstStyle>
            <a:lvl1pPr marL="0" indent="0">
              <a:buNone/>
              <a:defRPr sz="240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30595" y="1585786"/>
            <a:ext cx="4947852" cy="3104282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342884" indent="0">
              <a:buNone/>
              <a:defRPr sz="1100"/>
            </a:lvl2pPr>
            <a:lvl3pPr marL="685766" indent="0">
              <a:buNone/>
              <a:defRPr sz="900"/>
            </a:lvl3pPr>
            <a:lvl4pPr marL="1028649" indent="0">
              <a:buNone/>
              <a:defRPr sz="800"/>
            </a:lvl4pPr>
            <a:lvl5pPr marL="1371532" indent="0">
              <a:buNone/>
              <a:defRPr sz="800"/>
            </a:lvl5pPr>
            <a:lvl6pPr marL="1714415" indent="0">
              <a:buNone/>
              <a:defRPr sz="800"/>
            </a:lvl6pPr>
            <a:lvl7pPr marL="2057297" indent="0">
              <a:buNone/>
              <a:defRPr sz="800"/>
            </a:lvl7pPr>
            <a:lvl8pPr marL="2400180" indent="0">
              <a:buNone/>
              <a:defRPr sz="800"/>
            </a:lvl8pPr>
            <a:lvl9pPr marL="2743064" indent="0">
              <a:buNone/>
              <a:defRPr sz="8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EB27-9ADE-42C2-9A98-47F5822B2EE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528437" y="252283"/>
            <a:ext cx="2676525" cy="391298"/>
          </a:xfrm>
        </p:spPr>
        <p:txBody>
          <a:bodyPr anchor="ctr">
            <a:normAutofit/>
          </a:bodyPr>
          <a:lstStyle>
            <a:lvl1pPr marL="0" indent="0">
              <a:buNone/>
              <a:defRPr sz="600" cap="all" baseline="0"/>
            </a:lvl1pPr>
          </a:lstStyle>
          <a:p>
            <a:pPr lvl="0"/>
            <a:r>
              <a:rPr lang="ru-RU" dirty="0" smtClean="0"/>
              <a:t>Название раздела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04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Два рисунка и два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>
            <a:spLocks noChangeArrowheads="1"/>
          </p:cNvSpPr>
          <p:nvPr userDrawn="1"/>
        </p:nvSpPr>
        <p:spPr bwMode="auto">
          <a:xfrm>
            <a:off x="-1554163" y="2824163"/>
            <a:ext cx="14287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000" b="1" smtClean="0">
                <a:cs typeface="Arial" panose="020B0604020202020204" pitchFamily="34" charset="0"/>
              </a:rPr>
              <a:t>Располагайте информацию </a:t>
            </a:r>
            <a:br>
              <a:rPr lang="ru-RU" altLang="ru-RU" sz="1000" b="1" smtClean="0">
                <a:cs typeface="Arial" panose="020B0604020202020204" pitchFamily="34" charset="0"/>
              </a:rPr>
            </a:br>
            <a:r>
              <a:rPr lang="ru-RU" altLang="ru-RU" sz="1000" b="1" smtClean="0">
                <a:cs typeface="Arial" panose="020B0604020202020204" pitchFamily="34" charset="0"/>
              </a:rPr>
              <a:t>в пределах модульной сетки</a:t>
            </a:r>
            <a:r>
              <a:rPr lang="ru-RU" altLang="ru-RU" sz="1000" smtClean="0">
                <a:cs typeface="Arial" panose="020B0604020202020204" pitchFamily="34" charset="0"/>
              </a:rPr>
              <a:t>, </a:t>
            </a:r>
            <a:br>
              <a:rPr lang="ru-RU" altLang="ru-RU" sz="1000" smtClean="0">
                <a:cs typeface="Arial" panose="020B0604020202020204" pitchFamily="34" charset="0"/>
              </a:rPr>
            </a:br>
            <a:r>
              <a:rPr lang="ru-RU" altLang="ru-RU" sz="1000" smtClean="0">
                <a:cs typeface="Arial" panose="020B0604020202020204" pitchFamily="34" charset="0"/>
              </a:rPr>
              <a:t>которая задается направляющими:</a:t>
            </a:r>
          </a:p>
          <a:p>
            <a:pPr eaLnBrk="1" hangingPunct="1">
              <a:defRPr/>
            </a:pPr>
            <a:r>
              <a:rPr lang="ru-RU" altLang="ru-RU" sz="1000" smtClean="0">
                <a:cs typeface="Arial" panose="020B0604020202020204" pitchFamily="34" charset="0"/>
              </a:rPr>
              <a:t>отображение / </a:t>
            </a:r>
          </a:p>
          <a:p>
            <a:pPr eaLnBrk="1" hangingPunct="1">
              <a:defRPr/>
            </a:pPr>
            <a:r>
              <a:rPr lang="ru-RU" altLang="ru-RU" sz="1000" smtClean="0">
                <a:cs typeface="Arial" panose="020B0604020202020204" pitchFamily="34" charset="0"/>
              </a:rPr>
              <a:t>скрытие — «Alt+F9»;</a:t>
            </a:r>
          </a:p>
          <a:p>
            <a:pPr eaLnBrk="1" hangingPunct="1">
              <a:defRPr/>
            </a:pPr>
            <a:r>
              <a:rPr lang="ru-RU" altLang="ru-RU" sz="1000" smtClean="0">
                <a:cs typeface="Arial" panose="020B0604020202020204" pitchFamily="34" charset="0"/>
              </a:rPr>
              <a:t>дублирование — перетаскивание </a:t>
            </a:r>
            <a:br>
              <a:rPr lang="ru-RU" altLang="ru-RU" sz="1000" smtClean="0">
                <a:cs typeface="Arial" panose="020B0604020202020204" pitchFamily="34" charset="0"/>
              </a:rPr>
            </a:br>
            <a:r>
              <a:rPr lang="ru-RU" altLang="ru-RU" sz="1000" smtClean="0">
                <a:cs typeface="Arial" panose="020B0604020202020204" pitchFamily="34" charset="0"/>
              </a:rPr>
              <a:t>с помощью клавиши «Ctrl»;</a:t>
            </a:r>
          </a:p>
          <a:p>
            <a:pPr eaLnBrk="1" hangingPunct="1">
              <a:defRPr/>
            </a:pPr>
            <a:r>
              <a:rPr lang="ru-RU" altLang="ru-RU" sz="1000" smtClean="0">
                <a:cs typeface="Arial" panose="020B0604020202020204" pitchFamily="34" charset="0"/>
              </a:rPr>
              <a:t>удаление — перетаскивание </a:t>
            </a:r>
            <a:br>
              <a:rPr lang="ru-RU" altLang="ru-RU" sz="1000" smtClean="0">
                <a:cs typeface="Arial" panose="020B0604020202020204" pitchFamily="34" charset="0"/>
              </a:rPr>
            </a:br>
            <a:r>
              <a:rPr lang="ru-RU" altLang="ru-RU" sz="1000" smtClean="0">
                <a:cs typeface="Arial" panose="020B0604020202020204" pitchFamily="34" charset="0"/>
              </a:rPr>
              <a:t>за край слайда.</a:t>
            </a:r>
            <a:endParaRPr lang="en-US" altLang="ru-RU" sz="1000" smtClean="0">
              <a:cs typeface="Arial" panose="020B0604020202020204" pitchFamily="34" charset="0"/>
            </a:endParaRPr>
          </a:p>
        </p:txBody>
      </p:sp>
      <p:sp>
        <p:nvSpPr>
          <p:cNvPr id="10" name="Прямоугольник 13"/>
          <p:cNvSpPr>
            <a:spLocks noChangeArrowheads="1"/>
          </p:cNvSpPr>
          <p:nvPr userDrawn="1"/>
        </p:nvSpPr>
        <p:spPr bwMode="auto">
          <a:xfrm>
            <a:off x="9324976" y="0"/>
            <a:ext cx="2663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000" i="1" smtClean="0">
                <a:cs typeface="Arial" panose="020B0604020202020204" pitchFamily="34" charset="0"/>
              </a:rPr>
              <a:t>Макет «два рисунка и два текста».</a:t>
            </a:r>
          </a:p>
          <a:p>
            <a:pPr eaLnBrk="1" hangingPunct="1">
              <a:defRPr/>
            </a:pPr>
            <a:r>
              <a:rPr lang="ru-RU" altLang="ru-RU" sz="1000" i="1" smtClean="0">
                <a:cs typeface="Arial" panose="020B0604020202020204" pitchFamily="34" charset="0"/>
              </a:rPr>
              <a:t>Предназначен для изображений</a:t>
            </a:r>
            <a:br>
              <a:rPr lang="ru-RU" altLang="ru-RU" sz="1000" i="1" smtClean="0">
                <a:cs typeface="Arial" panose="020B0604020202020204" pitchFamily="34" charset="0"/>
              </a:rPr>
            </a:br>
            <a:r>
              <a:rPr lang="ru-RU" altLang="ru-RU" sz="1000" i="1" smtClean="0">
                <a:cs typeface="Arial" panose="020B0604020202020204" pitchFamily="34" charset="0"/>
              </a:rPr>
              <a:t>с развернутыми комментариями.</a:t>
            </a:r>
          </a:p>
        </p:txBody>
      </p:sp>
      <p:sp>
        <p:nvSpPr>
          <p:cNvPr id="11" name="TextBox 14"/>
          <p:cNvSpPr txBox="1">
            <a:spLocks noChangeArrowheads="1"/>
          </p:cNvSpPr>
          <p:nvPr userDrawn="1"/>
        </p:nvSpPr>
        <p:spPr bwMode="auto">
          <a:xfrm>
            <a:off x="-1549400" y="1006078"/>
            <a:ext cx="1423987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14300" indent="-1143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219075" indent="-13335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000" smtClean="0">
                <a:cs typeface="Arial" panose="020B0604020202020204" pitchFamily="34" charset="0"/>
              </a:rPr>
              <a:t>Первый уровень</a:t>
            </a:r>
            <a:r>
              <a:rPr lang="en-US" altLang="ru-RU" sz="1000" smtClean="0">
                <a:cs typeface="Arial" panose="020B0604020202020204" pitchFamily="34" charset="0"/>
              </a:rPr>
              <a:t>, 24pt</a:t>
            </a:r>
          </a:p>
          <a:p>
            <a:pPr lvl="1" eaLnBrk="1" hangingPunct="1">
              <a:spcBef>
                <a:spcPts val="300"/>
              </a:spcBef>
              <a:buSzPct val="100000"/>
              <a:buFontTx/>
              <a:buBlip>
                <a:blip r:embed="rId2"/>
              </a:buBlip>
              <a:defRPr/>
            </a:pPr>
            <a:r>
              <a:rPr lang="ru-RU" altLang="ru-RU" sz="1000" smtClean="0">
                <a:cs typeface="Arial" panose="020B0604020202020204" pitchFamily="34" charset="0"/>
              </a:rPr>
              <a:t>Второй уровень, 2</a:t>
            </a:r>
            <a:r>
              <a:rPr lang="en-US" altLang="ru-RU" sz="1000" smtClean="0">
                <a:cs typeface="Arial" panose="020B0604020202020204" pitchFamily="34" charset="0"/>
              </a:rPr>
              <a:t>4pt</a:t>
            </a:r>
          </a:p>
          <a:p>
            <a:pPr lvl="2" eaLnBrk="1" hangingPunct="1">
              <a:spcBef>
                <a:spcPts val="250"/>
              </a:spcBef>
              <a:buFontTx/>
              <a:buBlip>
                <a:blip r:embed="rId3"/>
              </a:buBlip>
              <a:defRPr/>
            </a:pPr>
            <a:r>
              <a:rPr lang="ru-RU" altLang="ru-RU" sz="800" smtClean="0">
                <a:cs typeface="Arial" panose="020B0604020202020204" pitchFamily="34" charset="0"/>
              </a:rPr>
              <a:t>Третий уровень, 2</a:t>
            </a:r>
            <a:r>
              <a:rPr lang="en-US" altLang="ru-RU" sz="800" smtClean="0">
                <a:cs typeface="Arial" panose="020B0604020202020204" pitchFamily="34" charset="0"/>
              </a:rPr>
              <a:t>2pt</a:t>
            </a:r>
            <a:endParaRPr lang="ru-RU" altLang="ru-RU" sz="800" smtClean="0">
              <a:cs typeface="Arial" panose="020B0604020202020204" pitchFamily="34" charset="0"/>
            </a:endParaRPr>
          </a:p>
          <a:p>
            <a:pPr eaLnBrk="1" hangingPunct="1">
              <a:spcBef>
                <a:spcPts val="1800"/>
              </a:spcBef>
              <a:defRPr/>
            </a:pPr>
            <a:r>
              <a:rPr lang="ru-RU" altLang="ru-RU" sz="1000" smtClean="0">
                <a:cs typeface="Arial" panose="020B0604020202020204" pitchFamily="34" charset="0"/>
              </a:rPr>
              <a:t>Для смены уровня  нажмите </a:t>
            </a:r>
            <a:r>
              <a:rPr lang="en-US" altLang="ru-RU" sz="1000" b="1" smtClean="0">
                <a:cs typeface="Arial" panose="020B0604020202020204" pitchFamily="34" charset="0"/>
              </a:rPr>
              <a:t>Tab</a:t>
            </a:r>
            <a:r>
              <a:rPr lang="en-US" altLang="ru-RU" sz="1000" smtClean="0">
                <a:cs typeface="Arial" panose="020B0604020202020204" pitchFamily="34" charset="0"/>
              </a:rPr>
              <a:t>,</a:t>
            </a:r>
            <a:br>
              <a:rPr lang="en-US" altLang="ru-RU" sz="1000" smtClean="0">
                <a:cs typeface="Arial" panose="020B0604020202020204" pitchFamily="34" charset="0"/>
              </a:rPr>
            </a:br>
            <a:r>
              <a:rPr lang="ru-RU" altLang="ru-RU" sz="1000" smtClean="0">
                <a:cs typeface="Arial" panose="020B0604020202020204" pitchFamily="34" charset="0"/>
              </a:rPr>
              <a:t>либо выделите  набранную строку</a:t>
            </a:r>
            <a:r>
              <a:rPr lang="en-US" altLang="ru-RU" sz="1000" smtClean="0">
                <a:cs typeface="Arial" panose="020B0604020202020204" pitchFamily="34" charset="0"/>
              </a:rPr>
              <a:t/>
            </a:r>
            <a:br>
              <a:rPr lang="en-US" altLang="ru-RU" sz="1000" smtClean="0">
                <a:cs typeface="Arial" panose="020B0604020202020204" pitchFamily="34" charset="0"/>
              </a:rPr>
            </a:br>
            <a:r>
              <a:rPr lang="ru-RU" altLang="ru-RU" sz="1000" smtClean="0">
                <a:cs typeface="Arial" panose="020B0604020202020204" pitchFamily="34" charset="0"/>
              </a:rPr>
              <a:t>и нажмите</a:t>
            </a:r>
            <a:r>
              <a:rPr lang="en-US" altLang="ru-RU" sz="1000" smtClean="0">
                <a:cs typeface="Arial" panose="020B0604020202020204" pitchFamily="34" charset="0"/>
              </a:rPr>
              <a:t> </a:t>
            </a:r>
            <a:r>
              <a:rPr lang="en-US" altLang="ru-RU" sz="1000" b="1" smtClean="0">
                <a:cs typeface="Arial" panose="020B0604020202020204" pitchFamily="34" charset="0"/>
              </a:rPr>
              <a:t>Tab.</a:t>
            </a:r>
            <a:endParaRPr lang="ru-RU" altLang="ru-RU" sz="1000" b="1" smtClean="0">
              <a:cs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ru-RU" sz="1000" smtClean="0">
                <a:cs typeface="Arial" panose="020B0604020202020204" pitchFamily="34" charset="0"/>
              </a:rPr>
              <a:t>Для перехода</a:t>
            </a:r>
            <a:br>
              <a:rPr lang="ru-RU" altLang="ru-RU" sz="1000" smtClean="0">
                <a:cs typeface="Arial" panose="020B0604020202020204" pitchFamily="34" charset="0"/>
              </a:rPr>
            </a:br>
            <a:r>
              <a:rPr lang="ru-RU" altLang="ru-RU" sz="1000" smtClean="0">
                <a:cs typeface="Arial" panose="020B0604020202020204" pitchFamily="34" charset="0"/>
              </a:rPr>
              <a:t>на предыдущий — </a:t>
            </a:r>
            <a:r>
              <a:rPr lang="en-US" altLang="ru-RU" sz="1000" b="1" smtClean="0">
                <a:cs typeface="Arial" panose="020B0604020202020204" pitchFamily="34" charset="0"/>
              </a:rPr>
              <a:t>Shift+Tab</a:t>
            </a:r>
            <a:r>
              <a:rPr lang="ru-RU" altLang="ru-RU" sz="1000" b="1" smtClean="0">
                <a:cs typeface="Arial" panose="020B0604020202020204" pitchFamily="34" charset="0"/>
              </a:rPr>
              <a:t>.</a:t>
            </a:r>
            <a:endParaRPr lang="en-US" altLang="ru-RU" sz="1000" b="1" smtClean="0"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Рисунок 9"/>
          <p:cNvSpPr>
            <a:spLocks noGrp="1"/>
          </p:cNvSpPr>
          <p:nvPr>
            <p:ph type="pic" sz="quarter" idx="13"/>
          </p:nvPr>
        </p:nvSpPr>
        <p:spPr>
          <a:xfrm>
            <a:off x="358776" y="1006079"/>
            <a:ext cx="2384425" cy="1804117"/>
          </a:xfrm>
          <a:custGeom>
            <a:avLst/>
            <a:gdLst/>
            <a:ahLst/>
            <a:cxnLst/>
            <a:rect l="l" t="t" r="r" b="b"/>
            <a:pathLst>
              <a:path w="3594100" h="3625850">
                <a:moveTo>
                  <a:pt x="1045943" y="0"/>
                </a:moveTo>
                <a:lnTo>
                  <a:pt x="3594100" y="0"/>
                </a:lnTo>
                <a:lnTo>
                  <a:pt x="3594100" y="2746853"/>
                </a:lnTo>
                <a:lnTo>
                  <a:pt x="2571361" y="3625850"/>
                </a:lnTo>
                <a:lnTo>
                  <a:pt x="0" y="3625850"/>
                </a:lnTo>
                <a:lnTo>
                  <a:pt x="0" y="89893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5" name="Рисунок 9"/>
          <p:cNvSpPr>
            <a:spLocks noGrp="1"/>
          </p:cNvSpPr>
          <p:nvPr>
            <p:ph type="pic" sz="quarter" idx="14"/>
          </p:nvPr>
        </p:nvSpPr>
        <p:spPr>
          <a:xfrm>
            <a:off x="358776" y="2922985"/>
            <a:ext cx="2384425" cy="1804117"/>
          </a:xfrm>
          <a:custGeom>
            <a:avLst/>
            <a:gdLst/>
            <a:ahLst/>
            <a:cxnLst/>
            <a:rect l="l" t="t" r="r" b="b"/>
            <a:pathLst>
              <a:path w="3594100" h="3625850">
                <a:moveTo>
                  <a:pt x="1045943" y="0"/>
                </a:moveTo>
                <a:lnTo>
                  <a:pt x="3594100" y="0"/>
                </a:lnTo>
                <a:lnTo>
                  <a:pt x="3594100" y="2746853"/>
                </a:lnTo>
                <a:lnTo>
                  <a:pt x="2571361" y="3625850"/>
                </a:lnTo>
                <a:lnTo>
                  <a:pt x="0" y="3625850"/>
                </a:lnTo>
                <a:lnTo>
                  <a:pt x="0" y="89893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>
          <a:xfrm>
            <a:off x="2916238" y="1006078"/>
            <a:ext cx="5867400" cy="18085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8" name="Текст 6"/>
          <p:cNvSpPr>
            <a:spLocks noGrp="1"/>
          </p:cNvSpPr>
          <p:nvPr>
            <p:ph type="body" sz="quarter" idx="16"/>
          </p:nvPr>
        </p:nvSpPr>
        <p:spPr>
          <a:xfrm>
            <a:off x="2916238" y="2922985"/>
            <a:ext cx="5867400" cy="18085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2" name="Номер слайда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F5A26119-3CBD-4889-BB8D-C18100E143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7856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-1549400" y="1006078"/>
            <a:ext cx="1423987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14300" indent="-1143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219075" indent="-13335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000" smtClean="0">
                <a:cs typeface="Arial" panose="020B0604020202020204" pitchFamily="34" charset="0"/>
              </a:rPr>
              <a:t>Первый уровень</a:t>
            </a:r>
            <a:r>
              <a:rPr lang="en-US" altLang="ru-RU" sz="1000" smtClean="0">
                <a:cs typeface="Arial" panose="020B0604020202020204" pitchFamily="34" charset="0"/>
              </a:rPr>
              <a:t>, 24pt</a:t>
            </a:r>
          </a:p>
          <a:p>
            <a:pPr lvl="1" eaLnBrk="1" hangingPunct="1">
              <a:spcBef>
                <a:spcPts val="300"/>
              </a:spcBef>
              <a:buSzPct val="100000"/>
              <a:buFontTx/>
              <a:buBlip>
                <a:blip r:embed="rId2"/>
              </a:buBlip>
              <a:defRPr/>
            </a:pPr>
            <a:r>
              <a:rPr lang="ru-RU" altLang="ru-RU" sz="1000" smtClean="0">
                <a:cs typeface="Arial" panose="020B0604020202020204" pitchFamily="34" charset="0"/>
              </a:rPr>
              <a:t>Второй уровень, 2</a:t>
            </a:r>
            <a:r>
              <a:rPr lang="en-US" altLang="ru-RU" sz="1000" smtClean="0">
                <a:cs typeface="Arial" panose="020B0604020202020204" pitchFamily="34" charset="0"/>
              </a:rPr>
              <a:t>4pt</a:t>
            </a:r>
          </a:p>
          <a:p>
            <a:pPr lvl="2" eaLnBrk="1" hangingPunct="1">
              <a:spcBef>
                <a:spcPts val="250"/>
              </a:spcBef>
              <a:buFontTx/>
              <a:buBlip>
                <a:blip r:embed="rId3"/>
              </a:buBlip>
              <a:defRPr/>
            </a:pPr>
            <a:r>
              <a:rPr lang="ru-RU" altLang="ru-RU" sz="800" smtClean="0">
                <a:cs typeface="Arial" panose="020B0604020202020204" pitchFamily="34" charset="0"/>
              </a:rPr>
              <a:t>Третий уровень, 2</a:t>
            </a:r>
            <a:r>
              <a:rPr lang="en-US" altLang="ru-RU" sz="800" smtClean="0">
                <a:cs typeface="Arial" panose="020B0604020202020204" pitchFamily="34" charset="0"/>
              </a:rPr>
              <a:t>2pt</a:t>
            </a:r>
            <a:endParaRPr lang="ru-RU" altLang="ru-RU" sz="800" smtClean="0">
              <a:cs typeface="Arial" panose="020B0604020202020204" pitchFamily="34" charset="0"/>
            </a:endParaRPr>
          </a:p>
          <a:p>
            <a:pPr eaLnBrk="1" hangingPunct="1">
              <a:spcBef>
                <a:spcPts val="1800"/>
              </a:spcBef>
              <a:defRPr/>
            </a:pPr>
            <a:r>
              <a:rPr lang="ru-RU" altLang="ru-RU" sz="1000" smtClean="0">
                <a:cs typeface="Arial" panose="020B0604020202020204" pitchFamily="34" charset="0"/>
              </a:rPr>
              <a:t>Для смены уровня  нажмите </a:t>
            </a:r>
            <a:r>
              <a:rPr lang="en-US" altLang="ru-RU" sz="1000" b="1" smtClean="0">
                <a:cs typeface="Arial" panose="020B0604020202020204" pitchFamily="34" charset="0"/>
              </a:rPr>
              <a:t>Tab</a:t>
            </a:r>
            <a:r>
              <a:rPr lang="en-US" altLang="ru-RU" sz="1000" smtClean="0">
                <a:cs typeface="Arial" panose="020B0604020202020204" pitchFamily="34" charset="0"/>
              </a:rPr>
              <a:t>,</a:t>
            </a:r>
            <a:br>
              <a:rPr lang="en-US" altLang="ru-RU" sz="1000" smtClean="0">
                <a:cs typeface="Arial" panose="020B0604020202020204" pitchFamily="34" charset="0"/>
              </a:rPr>
            </a:br>
            <a:r>
              <a:rPr lang="ru-RU" altLang="ru-RU" sz="1000" smtClean="0">
                <a:cs typeface="Arial" panose="020B0604020202020204" pitchFamily="34" charset="0"/>
              </a:rPr>
              <a:t>либо выделите  набранную строку</a:t>
            </a:r>
            <a:r>
              <a:rPr lang="en-US" altLang="ru-RU" sz="1000" smtClean="0">
                <a:cs typeface="Arial" panose="020B0604020202020204" pitchFamily="34" charset="0"/>
              </a:rPr>
              <a:t/>
            </a:r>
            <a:br>
              <a:rPr lang="en-US" altLang="ru-RU" sz="1000" smtClean="0">
                <a:cs typeface="Arial" panose="020B0604020202020204" pitchFamily="34" charset="0"/>
              </a:rPr>
            </a:br>
            <a:r>
              <a:rPr lang="ru-RU" altLang="ru-RU" sz="1000" smtClean="0">
                <a:cs typeface="Arial" panose="020B0604020202020204" pitchFamily="34" charset="0"/>
              </a:rPr>
              <a:t>и нажмите</a:t>
            </a:r>
            <a:r>
              <a:rPr lang="en-US" altLang="ru-RU" sz="1000" smtClean="0">
                <a:cs typeface="Arial" panose="020B0604020202020204" pitchFamily="34" charset="0"/>
              </a:rPr>
              <a:t> </a:t>
            </a:r>
            <a:r>
              <a:rPr lang="en-US" altLang="ru-RU" sz="1000" b="1" smtClean="0">
                <a:cs typeface="Arial" panose="020B0604020202020204" pitchFamily="34" charset="0"/>
              </a:rPr>
              <a:t>Tab.</a:t>
            </a:r>
            <a:endParaRPr lang="ru-RU" altLang="ru-RU" sz="1000" b="1" smtClean="0">
              <a:cs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ru-RU" sz="1000" smtClean="0">
                <a:cs typeface="Arial" panose="020B0604020202020204" pitchFamily="34" charset="0"/>
              </a:rPr>
              <a:t>Для перехода</a:t>
            </a:r>
            <a:br>
              <a:rPr lang="ru-RU" altLang="ru-RU" sz="1000" smtClean="0">
                <a:cs typeface="Arial" panose="020B0604020202020204" pitchFamily="34" charset="0"/>
              </a:rPr>
            </a:br>
            <a:r>
              <a:rPr lang="ru-RU" altLang="ru-RU" sz="1000" smtClean="0">
                <a:cs typeface="Arial" panose="020B0604020202020204" pitchFamily="34" charset="0"/>
              </a:rPr>
              <a:t>на предыдущий — </a:t>
            </a:r>
            <a:r>
              <a:rPr lang="en-US" altLang="ru-RU" sz="1000" b="1" smtClean="0">
                <a:cs typeface="Arial" panose="020B0604020202020204" pitchFamily="34" charset="0"/>
              </a:rPr>
              <a:t>Shift+Tab</a:t>
            </a:r>
            <a:r>
              <a:rPr lang="ru-RU" altLang="ru-RU" sz="1000" b="1" smtClean="0">
                <a:cs typeface="Arial" panose="020B0604020202020204" pitchFamily="34" charset="0"/>
              </a:rPr>
              <a:t>.</a:t>
            </a:r>
            <a:endParaRPr lang="en-US" altLang="ru-RU" sz="1000" b="1" smtClean="0">
              <a:cs typeface="Arial" panose="020B0604020202020204" pitchFamily="34" charset="0"/>
            </a:endParaRPr>
          </a:p>
        </p:txBody>
      </p:sp>
      <p:sp>
        <p:nvSpPr>
          <p:cNvPr id="5" name="Прямоугольник 13"/>
          <p:cNvSpPr>
            <a:spLocks noChangeArrowheads="1"/>
          </p:cNvSpPr>
          <p:nvPr userDrawn="1"/>
        </p:nvSpPr>
        <p:spPr bwMode="auto">
          <a:xfrm>
            <a:off x="-1554163" y="2824163"/>
            <a:ext cx="14287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000" b="1" smtClean="0">
                <a:cs typeface="Arial" panose="020B0604020202020204" pitchFamily="34" charset="0"/>
              </a:rPr>
              <a:t>Располагайте информацию </a:t>
            </a:r>
            <a:br>
              <a:rPr lang="ru-RU" altLang="ru-RU" sz="1000" b="1" smtClean="0">
                <a:cs typeface="Arial" panose="020B0604020202020204" pitchFamily="34" charset="0"/>
              </a:rPr>
            </a:br>
            <a:r>
              <a:rPr lang="ru-RU" altLang="ru-RU" sz="1000" b="1" smtClean="0">
                <a:cs typeface="Arial" panose="020B0604020202020204" pitchFamily="34" charset="0"/>
              </a:rPr>
              <a:t>в пределах модульной сетки</a:t>
            </a:r>
            <a:r>
              <a:rPr lang="ru-RU" altLang="ru-RU" sz="1000" smtClean="0">
                <a:cs typeface="Arial" panose="020B0604020202020204" pitchFamily="34" charset="0"/>
              </a:rPr>
              <a:t>, </a:t>
            </a:r>
            <a:br>
              <a:rPr lang="ru-RU" altLang="ru-RU" sz="1000" smtClean="0">
                <a:cs typeface="Arial" panose="020B0604020202020204" pitchFamily="34" charset="0"/>
              </a:rPr>
            </a:br>
            <a:r>
              <a:rPr lang="ru-RU" altLang="ru-RU" sz="1000" smtClean="0">
                <a:cs typeface="Arial" panose="020B0604020202020204" pitchFamily="34" charset="0"/>
              </a:rPr>
              <a:t>которая задается направляющими:</a:t>
            </a:r>
          </a:p>
          <a:p>
            <a:pPr eaLnBrk="1" hangingPunct="1">
              <a:defRPr/>
            </a:pPr>
            <a:r>
              <a:rPr lang="ru-RU" altLang="ru-RU" sz="1000" smtClean="0">
                <a:cs typeface="Arial" panose="020B0604020202020204" pitchFamily="34" charset="0"/>
              </a:rPr>
              <a:t>отображение / </a:t>
            </a:r>
          </a:p>
          <a:p>
            <a:pPr eaLnBrk="1" hangingPunct="1">
              <a:defRPr/>
            </a:pPr>
            <a:r>
              <a:rPr lang="ru-RU" altLang="ru-RU" sz="1000" smtClean="0">
                <a:cs typeface="Arial" panose="020B0604020202020204" pitchFamily="34" charset="0"/>
              </a:rPr>
              <a:t>скрытие — «Alt+F9»;</a:t>
            </a:r>
          </a:p>
          <a:p>
            <a:pPr eaLnBrk="1" hangingPunct="1">
              <a:defRPr/>
            </a:pPr>
            <a:r>
              <a:rPr lang="ru-RU" altLang="ru-RU" sz="1000" smtClean="0">
                <a:cs typeface="Arial" panose="020B0604020202020204" pitchFamily="34" charset="0"/>
              </a:rPr>
              <a:t>дублирование — перетаскивание </a:t>
            </a:r>
            <a:br>
              <a:rPr lang="ru-RU" altLang="ru-RU" sz="1000" smtClean="0">
                <a:cs typeface="Arial" panose="020B0604020202020204" pitchFamily="34" charset="0"/>
              </a:rPr>
            </a:br>
            <a:r>
              <a:rPr lang="ru-RU" altLang="ru-RU" sz="1000" smtClean="0">
                <a:cs typeface="Arial" panose="020B0604020202020204" pitchFamily="34" charset="0"/>
              </a:rPr>
              <a:t>с помощью клавиши «Ctrl»;</a:t>
            </a:r>
          </a:p>
          <a:p>
            <a:pPr eaLnBrk="1" hangingPunct="1">
              <a:defRPr/>
            </a:pPr>
            <a:r>
              <a:rPr lang="ru-RU" altLang="ru-RU" sz="1000" smtClean="0">
                <a:cs typeface="Arial" panose="020B0604020202020204" pitchFamily="34" charset="0"/>
              </a:rPr>
              <a:t>удаление — перетаскивание </a:t>
            </a:r>
            <a:br>
              <a:rPr lang="ru-RU" altLang="ru-RU" sz="1000" smtClean="0">
                <a:cs typeface="Arial" panose="020B0604020202020204" pitchFamily="34" charset="0"/>
              </a:rPr>
            </a:br>
            <a:r>
              <a:rPr lang="ru-RU" altLang="ru-RU" sz="1000" smtClean="0">
                <a:cs typeface="Arial" panose="020B0604020202020204" pitchFamily="34" charset="0"/>
              </a:rPr>
              <a:t>за край слайда.</a:t>
            </a:r>
            <a:endParaRPr lang="en-US" altLang="ru-RU" sz="1000" smtClean="0"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9164638" y="1006079"/>
            <a:ext cx="1428750" cy="2046714"/>
          </a:xfrm>
          <a:prstGeom prst="rect">
            <a:avLst/>
          </a:prstGeom>
        </p:spPr>
        <p:txBody>
          <a:bodyPr tIns="0">
            <a:spAutoFit/>
          </a:bodyPr>
          <a:lstStyle/>
          <a:p>
            <a:pPr marL="88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latin typeface="+mn-lt"/>
                <a:cs typeface="+mn-cs"/>
              </a:rPr>
              <a:t>Для вставки рисунка рекомендуется использовать соответствующий </a:t>
            </a:r>
            <a:br>
              <a:rPr lang="ru-RU" sz="1000" dirty="0">
                <a:latin typeface="+mn-lt"/>
                <a:cs typeface="+mn-cs"/>
              </a:rPr>
            </a:br>
            <a:r>
              <a:rPr lang="ru-RU" sz="1000" dirty="0">
                <a:latin typeface="+mn-lt"/>
                <a:cs typeface="+mn-cs"/>
              </a:rPr>
              <a:t>макет: </a:t>
            </a:r>
            <a:endParaRPr lang="en-US" sz="1000" dirty="0">
              <a:latin typeface="+mn-lt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+mn-lt"/>
                <a:cs typeface="+mn-cs"/>
              </a:rPr>
              <a:t> </a:t>
            </a:r>
            <a:r>
              <a:rPr lang="ru-RU" sz="1000" dirty="0">
                <a:latin typeface="+mn-lt"/>
                <a:cs typeface="+mn-cs"/>
              </a:rPr>
              <a:t>«Изображение</a:t>
            </a:r>
            <a:r>
              <a:rPr lang="en-US" sz="1000" dirty="0">
                <a:latin typeface="+mn-lt"/>
                <a:cs typeface="+mn-cs"/>
              </a:rPr>
              <a:t/>
            </a:r>
            <a:br>
              <a:rPr lang="en-US" sz="1000" dirty="0">
                <a:latin typeface="+mn-lt"/>
                <a:cs typeface="+mn-cs"/>
              </a:rPr>
            </a:br>
            <a:r>
              <a:rPr lang="en-US" sz="1000" dirty="0">
                <a:latin typeface="+mn-lt"/>
                <a:cs typeface="+mn-cs"/>
              </a:rPr>
              <a:t>  </a:t>
            </a:r>
            <a:r>
              <a:rPr lang="ru-RU" sz="1000" dirty="0">
                <a:latin typeface="+mn-lt"/>
                <a:cs typeface="+mn-cs"/>
              </a:rPr>
              <a:t>и объект»,</a:t>
            </a:r>
            <a:br>
              <a:rPr lang="ru-RU" sz="1000" dirty="0">
                <a:latin typeface="+mn-lt"/>
                <a:cs typeface="+mn-cs"/>
              </a:rPr>
            </a:br>
            <a:r>
              <a:rPr lang="ru-RU" sz="1000" dirty="0">
                <a:latin typeface="+mn-lt"/>
                <a:cs typeface="+mn-cs"/>
              </a:rPr>
              <a:t> «Два рисунка</a:t>
            </a:r>
            <a:r>
              <a:rPr lang="en-US" sz="1000" dirty="0">
                <a:latin typeface="+mn-lt"/>
                <a:cs typeface="+mn-cs"/>
              </a:rPr>
              <a:t/>
            </a:r>
            <a:br>
              <a:rPr lang="en-US" sz="1000" dirty="0">
                <a:latin typeface="+mn-lt"/>
                <a:cs typeface="+mn-cs"/>
              </a:rPr>
            </a:br>
            <a:r>
              <a:rPr lang="en-US" sz="1000" dirty="0">
                <a:latin typeface="+mn-lt"/>
                <a:cs typeface="+mn-cs"/>
              </a:rPr>
              <a:t>   </a:t>
            </a:r>
            <a:r>
              <a:rPr lang="ru-RU" sz="1000" dirty="0">
                <a:latin typeface="+mn-lt"/>
                <a:cs typeface="+mn-cs"/>
              </a:rPr>
              <a:t>и два текста»</a:t>
            </a:r>
            <a:r>
              <a:rPr lang="en-US" sz="1000" dirty="0">
                <a:latin typeface="+mn-lt"/>
                <a:cs typeface="+mn-cs"/>
              </a:rPr>
              <a:t/>
            </a:r>
            <a:br>
              <a:rPr lang="en-US" sz="1000" dirty="0">
                <a:latin typeface="+mn-lt"/>
                <a:cs typeface="+mn-cs"/>
              </a:rPr>
            </a:br>
            <a:r>
              <a:rPr lang="en-US" sz="1000" dirty="0">
                <a:latin typeface="+mn-lt"/>
                <a:cs typeface="+mn-cs"/>
              </a:rPr>
              <a:t>   </a:t>
            </a:r>
            <a:r>
              <a:rPr lang="ru-RU" sz="1000" dirty="0">
                <a:latin typeface="+mn-lt"/>
                <a:cs typeface="+mn-cs"/>
              </a:rPr>
              <a:t>и т.д. (вкладка </a:t>
            </a:r>
            <a:r>
              <a:rPr lang="ru-RU" sz="1000" b="1" dirty="0">
                <a:latin typeface="+mn-lt"/>
                <a:cs typeface="+mn-cs"/>
              </a:rPr>
              <a:t>«Главная» </a:t>
            </a:r>
            <a:r>
              <a:rPr lang="ru-RU" sz="1000" dirty="0">
                <a:latin typeface="+mn-lt"/>
                <a:cs typeface="+mn-cs"/>
              </a:rPr>
              <a:t>→ </a:t>
            </a:r>
            <a:r>
              <a:rPr lang="ru-RU" sz="1000" b="1" dirty="0">
                <a:latin typeface="+mn-lt"/>
                <a:cs typeface="+mn-cs"/>
              </a:rPr>
              <a:t>«Макет»</a:t>
            </a:r>
            <a:r>
              <a:rPr lang="ru-RU" sz="1000" dirty="0">
                <a:latin typeface="+mn-lt"/>
                <a:cs typeface="+mn-cs"/>
              </a:rPr>
              <a:t>)</a:t>
            </a:r>
          </a:p>
        </p:txBody>
      </p:sp>
      <p:sp>
        <p:nvSpPr>
          <p:cNvPr id="7" name="Прямоугольник 15"/>
          <p:cNvSpPr>
            <a:spLocks noChangeArrowheads="1"/>
          </p:cNvSpPr>
          <p:nvPr userDrawn="1"/>
        </p:nvSpPr>
        <p:spPr bwMode="auto">
          <a:xfrm>
            <a:off x="9324975" y="0"/>
            <a:ext cx="19192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000" i="1" smtClean="0">
                <a:cs typeface="Arial" panose="020B0604020202020204" pitchFamily="34" charset="0"/>
              </a:rPr>
              <a:t>Макет «заголовок и объект».</a:t>
            </a:r>
          </a:p>
          <a:p>
            <a:pPr eaLnBrk="1" hangingPunct="1">
              <a:defRPr/>
            </a:pPr>
            <a:r>
              <a:rPr lang="ru-RU" altLang="ru-RU" sz="1000" i="1" smtClean="0">
                <a:cs typeface="Arial" panose="020B0604020202020204" pitchFamily="34" charset="0"/>
              </a:rPr>
              <a:t>Может использоваться для текста, вставки таблицы, диаграммы, схемы </a:t>
            </a:r>
            <a:r>
              <a:rPr lang="en-US" altLang="ru-RU" sz="1000" i="1" smtClean="0">
                <a:cs typeface="Arial" panose="020B0604020202020204" pitchFamily="34" charset="0"/>
              </a:rPr>
              <a:t>SmartArt</a:t>
            </a:r>
            <a:r>
              <a:rPr lang="ru-RU" altLang="ru-RU" sz="1000" i="1" smtClean="0">
                <a:cs typeface="Arial" panose="020B0604020202020204" pitchFamily="34" charset="0"/>
              </a:rPr>
              <a:t>, рисунка и видеоролика.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070" y="1005576"/>
            <a:ext cx="8425568" cy="3725968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2pPr>
              <a:spcBef>
                <a:spcPts val="800"/>
              </a:spcBef>
              <a:defRPr/>
            </a:lvl2pPr>
            <a:lvl4pPr>
              <a:spcBef>
                <a:spcPts val="300"/>
              </a:spcBef>
              <a:defRPr/>
            </a:lvl4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10EFDA-A0EA-4A5B-A540-A51467FFDC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260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638561"/>
            <a:ext cx="8149796" cy="66417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1" y="1302736"/>
            <a:ext cx="8149796" cy="353699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137" y="299834"/>
            <a:ext cx="360178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600">
                <a:solidFill>
                  <a:schemeClr val="tx1"/>
                </a:solidFill>
              </a:defRPr>
            </a:lvl1pPr>
          </a:lstStyle>
          <a:p>
            <a:fld id="{2EC4EB27-9ADE-42C2-9A98-47F5822B2EE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247136" y="628521"/>
            <a:ext cx="360405" cy="0"/>
          </a:xfrm>
          <a:prstGeom prst="line">
            <a:avLst/>
          </a:prstGeom>
          <a:ln w="3175" cmpd="sng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607541" y="635665"/>
            <a:ext cx="1838067" cy="0"/>
          </a:xfrm>
          <a:prstGeom prst="line">
            <a:avLst/>
          </a:prstGeom>
          <a:ln w="28575" cmpd="sng">
            <a:solidFill>
              <a:srgbClr val="AB52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H="1">
            <a:off x="2433638" y="628521"/>
            <a:ext cx="6344808" cy="0"/>
          </a:xfrm>
          <a:prstGeom prst="line">
            <a:avLst/>
          </a:prstGeom>
          <a:ln w="3175" cmpd="sng">
            <a:solidFill>
              <a:srgbClr val="AB52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flipV="1">
            <a:off x="609600" y="230982"/>
            <a:ext cx="0" cy="404813"/>
          </a:xfrm>
          <a:prstGeom prst="line">
            <a:avLst/>
          </a:prstGeom>
          <a:ln w="3175" cmpd="sng">
            <a:solidFill>
              <a:srgbClr val="AB52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flipV="1">
            <a:off x="2443163" y="230982"/>
            <a:ext cx="0" cy="404813"/>
          </a:xfrm>
          <a:prstGeom prst="line">
            <a:avLst/>
          </a:prstGeom>
          <a:ln w="3175" cmpd="sng">
            <a:solidFill>
              <a:srgbClr val="AB525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 userDrawn="1"/>
        </p:nvSpPr>
        <p:spPr>
          <a:xfrm>
            <a:off x="697707" y="392908"/>
            <a:ext cx="1709738" cy="9233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ru-RU" sz="600" cap="all" baseline="0" dirty="0" smtClean="0"/>
              <a:t>Название презентации</a:t>
            </a:r>
            <a:endParaRPr lang="en-US" sz="600" cap="all" baseline="0" dirty="0"/>
          </a:p>
        </p:txBody>
      </p:sp>
      <p:pic>
        <p:nvPicPr>
          <p:cNvPr id="5" name="Picture 4" descr="CBRF-Logo_20mm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425" y="161266"/>
            <a:ext cx="1121336" cy="32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97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66674" indent="-66674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100" kern="1200">
          <a:solidFill>
            <a:srgbClr val="8A8A8D"/>
          </a:solidFill>
          <a:latin typeface="+mn-lt"/>
          <a:ea typeface="+mn-ea"/>
          <a:cs typeface="+mn-cs"/>
        </a:defRPr>
      </a:lvl1pPr>
      <a:lvl2pPr marL="133347" indent="-66674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rgbClr val="8A8A8D"/>
          </a:solidFill>
          <a:latin typeface="+mn-lt"/>
          <a:ea typeface="+mn-ea"/>
          <a:cs typeface="+mn-cs"/>
        </a:defRPr>
      </a:lvl2pPr>
      <a:lvl3pPr marL="201211" indent="-67865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rgbClr val="8A8A8D"/>
          </a:solidFill>
          <a:latin typeface="+mn-lt"/>
          <a:ea typeface="+mn-ea"/>
          <a:cs typeface="+mn-cs"/>
        </a:defRPr>
      </a:lvl3pPr>
      <a:lvl4pPr marL="267884" indent="-66674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rgbClr val="8A8A8D"/>
          </a:solidFill>
          <a:latin typeface="+mn-lt"/>
          <a:ea typeface="+mn-ea"/>
          <a:cs typeface="+mn-cs"/>
        </a:defRPr>
      </a:lvl4pPr>
      <a:lvl5pPr marL="334558" indent="-66674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rgbClr val="8A8A8D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92829" y="3527084"/>
            <a:ext cx="5157988" cy="508716"/>
          </a:xfrm>
        </p:spPr>
        <p:txBody>
          <a:bodyPr>
            <a:noAutofit/>
          </a:bodyPr>
          <a:lstStyle/>
          <a:p>
            <a:r>
              <a:rPr lang="ru-RU" alt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Новеллы регулирования деятельности сельскохозяйственных кредитных потребительских кооперативов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12436" y="4035800"/>
            <a:ext cx="3666837" cy="1107699"/>
          </a:xfrm>
        </p:spPr>
        <p:txBody>
          <a:bodyPr/>
          <a:lstStyle/>
          <a:p>
            <a:pPr algn="l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Алексей Чирков</a:t>
            </a:r>
            <a:endPara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Заведующий сектором регулирования деятельности кооперативов Главного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управления 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рынка микрофинансирования </a:t>
            </a:r>
            <a:b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методологии финансовой доступности </a:t>
            </a:r>
            <a:b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Банка России</a:t>
            </a: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ubtitle 5"/>
          <p:cNvSpPr txBox="1">
            <a:spLocks/>
          </p:cNvSpPr>
          <p:nvPr/>
        </p:nvSpPr>
        <p:spPr>
          <a:xfrm>
            <a:off x="3792829" y="4196149"/>
            <a:ext cx="5222382" cy="6591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884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2pPr>
            <a:lvl3pPr marL="685766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3pPr>
            <a:lvl4pPr marL="1028649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4pPr>
            <a:lvl5pPr marL="1371532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5pPr>
            <a:lvl6pPr marL="1714415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97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180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064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400" dirty="0" smtClean="0"/>
          </a:p>
          <a:p>
            <a:pPr algn="r"/>
            <a:r>
              <a:rPr lang="ru-RU" sz="1400" dirty="0" smtClean="0"/>
              <a:t>Санкт-Петербург, 25 августа </a:t>
            </a:r>
            <a:r>
              <a:rPr lang="ru-RU" sz="1400" dirty="0" smtClean="0"/>
              <a:t>2015 года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312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dirty="0" smtClean="0"/>
              <a:t>Новации регулирования СКПК в 2015 году – федеральное законодательство</a:t>
            </a:r>
          </a:p>
        </p:txBody>
      </p:sp>
      <p:sp>
        <p:nvSpPr>
          <p:cNvPr id="27651" name="Номер слайда 2"/>
          <p:cNvSpPr>
            <a:spLocks noGrp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Font typeface="Arial" charset="0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ts val="800"/>
              </a:spcBef>
              <a:buSzPct val="100000"/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ts val="600"/>
              </a:spcBef>
              <a:buBlip>
                <a:blip r:embed="rId3"/>
              </a:buBlip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ts val="400"/>
              </a:spcBef>
              <a:buClr>
                <a:schemeClr val="accent1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ts val="200"/>
              </a:spcBef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1C943E-E493-462A-AC28-2E75B2FD8E97}" type="slidenum">
              <a:rPr lang="ru-RU" altLang="ru-RU" sz="1800">
                <a:solidFill>
                  <a:srgbClr val="FFFFFF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800">
              <a:solidFill>
                <a:srgbClr val="FFFFFF"/>
              </a:solidFill>
            </a:endParaRPr>
          </a:p>
        </p:txBody>
      </p:sp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0754667"/>
              </p:ext>
            </p:extLst>
          </p:nvPr>
        </p:nvGraphicFramePr>
        <p:xfrm>
          <a:off x="0" y="1302737"/>
          <a:ext cx="9078913" cy="354861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078913"/>
              </a:tblGrid>
              <a:tr h="24777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Изменения</a:t>
                      </a:r>
                      <a:r>
                        <a:rPr lang="ru-RU" sz="1100" b="1" i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в 2015 году</a:t>
                      </a:r>
                      <a:endParaRPr lang="ru-RU" sz="1100" b="1" i="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34296" marB="3429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300843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400" i="0" baseline="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91435" marR="91435" marT="34296" marB="3429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4823" name="Объект 5"/>
          <p:cNvSpPr txBox="1">
            <a:spLocks/>
          </p:cNvSpPr>
          <p:nvPr/>
        </p:nvSpPr>
        <p:spPr bwMode="auto">
          <a:xfrm>
            <a:off x="252413" y="1745673"/>
            <a:ext cx="8755062" cy="2908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 eaLnBrk="0" hangingPunct="0">
              <a:spcBef>
                <a:spcPts val="800"/>
              </a:spcBef>
              <a:buFont typeface="Arial" charset="0"/>
              <a:defRPr sz="2400">
                <a:solidFill>
                  <a:schemeClr val="tx1"/>
                </a:solidFill>
                <a:latin typeface="Arial" charset="0"/>
              </a:defRPr>
            </a:lvl1pPr>
            <a:lvl2pPr marL="266700" indent="-266700" eaLnBrk="0" hangingPunct="0">
              <a:spcBef>
                <a:spcPts val="800"/>
              </a:spcBef>
              <a:buSzPct val="100000"/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</a:defRPr>
            </a:lvl2pPr>
            <a:lvl3pPr marL="542925" indent="-276225" eaLnBrk="0" hangingPunct="0">
              <a:spcBef>
                <a:spcPts val="600"/>
              </a:spcBef>
              <a:buBlip>
                <a:blip r:embed="rId3"/>
              </a:buBlip>
              <a:defRPr sz="2200">
                <a:solidFill>
                  <a:schemeClr val="tx1"/>
                </a:solidFill>
                <a:latin typeface="Arial" charset="0"/>
              </a:defRPr>
            </a:lvl3pPr>
            <a:lvl4pPr marL="714375" indent="-171450" eaLnBrk="0" hangingPunct="0">
              <a:spcBef>
                <a:spcPts val="400"/>
              </a:spcBef>
              <a:buClr>
                <a:schemeClr val="accent1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895350" indent="-180975" eaLnBrk="0" hangingPunct="0">
              <a:spcBef>
                <a:spcPts val="200"/>
              </a:spcBef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5pPr>
            <a:lvl6pPr marL="1352550" indent="-180975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1809750" indent="-180975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2266950" indent="-180975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2724150" indent="-180975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defRPr/>
            </a:pPr>
            <a:endParaRPr lang="ru-RU" altLang="ru-RU" sz="1400" b="1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defRPr/>
            </a:pPr>
            <a:r>
              <a:rPr lang="ru-RU" altLang="ru-RU" sz="1400" b="1" dirty="0">
                <a:solidFill>
                  <a:schemeClr val="bg2">
                    <a:lumMod val="10000"/>
                  </a:schemeClr>
                </a:solidFill>
              </a:rPr>
              <a:t>Вступление в силу с 01.06.2015 ФЗ </a:t>
            </a:r>
            <a:r>
              <a:rPr lang="ru-RU" sz="1400" b="1" dirty="0">
                <a:solidFill>
                  <a:schemeClr val="bg2">
                    <a:lumMod val="10000"/>
                  </a:schemeClr>
                </a:solidFill>
              </a:rPr>
              <a:t>от 20.04.2015 N 99-ФЗ «О внесении изменений в Федеральный закон "О сельскохозяйственной кооперации»:</a:t>
            </a:r>
          </a:p>
          <a:p>
            <a:pPr marL="542925" indent="-96838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bg2">
                    <a:lumMod val="10000"/>
                  </a:schemeClr>
                </a:solidFill>
              </a:rPr>
              <a:t>Введение финансовых нормативов для 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СКПК (с 01.06.2018);</a:t>
            </a:r>
            <a:endParaRPr lang="ru-RU" sz="1400" dirty="0">
              <a:solidFill>
                <a:schemeClr val="bg2">
                  <a:lumMod val="10000"/>
                </a:schemeClr>
              </a:solidFill>
            </a:endParaRPr>
          </a:p>
          <a:p>
            <a:pPr marL="542925" indent="-96838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bg2">
                    <a:lumMod val="10000"/>
                  </a:schemeClr>
                </a:solidFill>
              </a:rPr>
              <a:t>Введение требования о размещении средств резервных фондов только в банках участниках системы 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АСВ (с 01.06.2018);</a:t>
            </a:r>
            <a:endParaRPr lang="ru-RU" sz="1400" dirty="0">
              <a:solidFill>
                <a:schemeClr val="bg2">
                  <a:lumMod val="10000"/>
                </a:schemeClr>
              </a:solidFill>
            </a:endParaRPr>
          </a:p>
          <a:p>
            <a:pPr marL="542925" indent="-96838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bg2">
                    <a:lumMod val="10000"/>
                  </a:schemeClr>
                </a:solidFill>
              </a:rPr>
              <a:t>Регламентация порядка осуществления Банком России надзора за СКПК 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(с 01.06.2015)</a:t>
            </a:r>
          </a:p>
          <a:p>
            <a:pPr marL="542925" lvl="0" indent="-96838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bg2">
                    <a:lumMod val="10000"/>
                  </a:schemeClr>
                </a:solidFill>
              </a:rPr>
              <a:t>Закрепление за Банком России функции по ведению </a:t>
            </a:r>
            <a:r>
              <a:rPr lang="ru-RU" sz="1400" dirty="0" err="1">
                <a:solidFill>
                  <a:schemeClr val="bg2">
                    <a:lumMod val="10000"/>
                  </a:schemeClr>
                </a:solidFill>
              </a:rPr>
              <a:t>госреестра</a:t>
            </a:r>
            <a:r>
              <a:rPr lang="ru-RU" sz="1400" dirty="0">
                <a:solidFill>
                  <a:schemeClr val="bg2">
                    <a:lumMod val="10000"/>
                  </a:schemeClr>
                </a:solidFill>
              </a:rPr>
              <a:t> СКПК (с 01.06.2015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);</a:t>
            </a:r>
            <a:endParaRPr lang="ru-RU" sz="14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defRPr/>
            </a:pPr>
            <a:endParaRPr lang="ru-RU" altLang="ru-RU" sz="1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defRPr/>
            </a:pPr>
            <a:r>
              <a:rPr lang="ru-RU" altLang="ru-RU" sz="1400" b="1" dirty="0" smtClean="0">
                <a:solidFill>
                  <a:schemeClr val="bg2">
                    <a:lumMod val="10000"/>
                  </a:schemeClr>
                </a:solidFill>
              </a:rPr>
              <a:t>Законопроект</a:t>
            </a:r>
            <a:r>
              <a:rPr lang="ru-RU" altLang="ru-RU" sz="1400" b="1" dirty="0" smtClean="0">
                <a:solidFill>
                  <a:schemeClr val="bg2">
                    <a:lumMod val="10000"/>
                  </a:schemeClr>
                </a:solidFill>
              </a:rPr>
              <a:t>, устанавливающий требования к деловой репутации и квалификации органов </a:t>
            </a:r>
            <a:r>
              <a:rPr lang="ru-RU" altLang="ru-RU" sz="1400" b="1" dirty="0" smtClean="0">
                <a:solidFill>
                  <a:schemeClr val="bg2">
                    <a:lumMod val="10000"/>
                  </a:schemeClr>
                </a:solidFill>
              </a:rPr>
              <a:t>управления, учредителей и должностных лиц </a:t>
            </a:r>
            <a:r>
              <a:rPr lang="ru-RU" altLang="ru-RU" sz="1400" b="1" dirty="0" smtClean="0">
                <a:solidFill>
                  <a:schemeClr val="bg2">
                    <a:lumMod val="10000"/>
                  </a:schemeClr>
                </a:solidFill>
              </a:rPr>
              <a:t>НФО,</a:t>
            </a:r>
            <a:r>
              <a:rPr lang="en-US" altLang="ru-RU" sz="1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altLang="ru-RU" sz="1400" b="1" dirty="0">
                <a:solidFill>
                  <a:schemeClr val="bg2">
                    <a:lumMod val="10000"/>
                  </a:schemeClr>
                </a:solidFill>
              </a:rPr>
              <a:t>в</a:t>
            </a:r>
            <a:r>
              <a:rPr lang="ru-RU" altLang="ru-RU" sz="1400" b="1" dirty="0" smtClean="0">
                <a:solidFill>
                  <a:schemeClr val="bg2">
                    <a:lumMod val="10000"/>
                  </a:schemeClr>
                </a:solidFill>
              </a:rPr>
              <a:t> том числе СКПК</a:t>
            </a:r>
          </a:p>
          <a:p>
            <a:pPr marL="0" indent="0">
              <a:defRPr/>
            </a:pPr>
            <a:endParaRPr lang="ru-RU" altLang="ru-RU" sz="1400" b="1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tabLst>
                <a:tab pos="0" algn="l"/>
              </a:tabLst>
              <a:defRPr/>
            </a:pPr>
            <a:endParaRPr lang="ru-RU" altLang="ru-RU" sz="14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42925" indent="-96838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ru-RU" sz="14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28437" y="252283"/>
            <a:ext cx="4102763" cy="391298"/>
          </a:xfrm>
        </p:spPr>
        <p:txBody>
          <a:bodyPr/>
          <a:lstStyle/>
          <a:p>
            <a:r>
              <a:rPr lang="ru-RU" altLang="ru-RU" sz="800" dirty="0"/>
              <a:t>Совершенствование регулирования </a:t>
            </a:r>
            <a:r>
              <a:rPr lang="ru-RU" altLang="ru-RU" sz="800" dirty="0" smtClean="0"/>
              <a:t>сельскохозяйственных </a:t>
            </a:r>
            <a:r>
              <a:rPr lang="ru-RU" altLang="ru-RU" sz="800" dirty="0"/>
              <a:t>кредитных потребительских кооперативов</a:t>
            </a:r>
            <a:endParaRPr lang="en-US" sz="400" dirty="0"/>
          </a:p>
        </p:txBody>
      </p:sp>
      <p:sp>
        <p:nvSpPr>
          <p:cNvPr id="9" name="Text Placeholder 3"/>
          <p:cNvSpPr txBox="1">
            <a:spLocks/>
          </p:cNvSpPr>
          <p:nvPr/>
        </p:nvSpPr>
        <p:spPr>
          <a:xfrm>
            <a:off x="628651" y="252283"/>
            <a:ext cx="1779698" cy="39129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600" kern="1200" cap="all" baseline="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1pPr>
            <a:lvl2pPr marL="133347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2pPr>
            <a:lvl3pPr marL="201211" indent="-67865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3pPr>
            <a:lvl4pPr marL="267884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4pPr>
            <a:lvl5pPr marL="334558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700" b="1" dirty="0" smtClean="0"/>
              <a:t>Новеллы регулирования СКПК</a:t>
            </a:r>
            <a:endParaRPr lang="en-US" sz="400" b="1" dirty="0"/>
          </a:p>
        </p:txBody>
      </p:sp>
    </p:spTree>
    <p:extLst>
      <p:ext uri="{BB962C8B-B14F-4D97-AF65-F5344CB8AC3E}">
        <p14:creationId xmlns:p14="http://schemas.microsoft.com/office/powerpoint/2010/main" val="75494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029" y="643581"/>
            <a:ext cx="8392081" cy="399286"/>
          </a:xfrm>
        </p:spPr>
        <p:txBody>
          <a:bodyPr>
            <a:normAutofit/>
          </a:bodyPr>
          <a:lstStyle/>
          <a:p>
            <a:pPr algn="ctr"/>
            <a:r>
              <a:rPr lang="ru-RU" altLang="ru-RU" b="1" dirty="0"/>
              <a:t>Новации </a:t>
            </a:r>
            <a:r>
              <a:rPr lang="ru-RU" altLang="ru-RU" b="1" dirty="0" smtClean="0"/>
              <a:t>регулирования – нормативные акты Банка России</a:t>
            </a:r>
            <a:endParaRPr lang="ru-RU" altLang="ru-RU" b="1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1899" y="252283"/>
            <a:ext cx="1081825" cy="2693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1953037"/>
              </p:ext>
            </p:extLst>
          </p:nvPr>
        </p:nvGraphicFramePr>
        <p:xfrm>
          <a:off x="289776" y="1126900"/>
          <a:ext cx="8712556" cy="3572736"/>
        </p:xfrm>
        <a:graphic>
          <a:graphicData uri="http://schemas.openxmlformats.org/drawingml/2006/table">
            <a:tbl>
              <a:tblPr bandRow="1">
                <a:tableStyleId>{9D7B26C5-4107-4FEC-AEDC-1716B250A1EF}</a:tableStyleId>
              </a:tblPr>
              <a:tblGrid>
                <a:gridCol w="8712556"/>
              </a:tblGrid>
              <a:tr h="29108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Принятые</a:t>
                      </a:r>
                      <a:r>
                        <a:rPr lang="ru-RU" sz="1400" b="1" i="0" kern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нормативные акты Банка России в 2015 году:</a:t>
                      </a:r>
                      <a:endParaRPr lang="ru-RU" sz="1400" b="1" i="0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26793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Указание Банка России от 09.07.2015 № 3719-У «Об отчетности </a:t>
                      </a:r>
                      <a:r>
                        <a:rPr lang="ru-RU" sz="1400" b="1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некредитных</a:t>
                      </a:r>
                      <a: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финансовых организаций об операциях с денежными средствами»: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14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операции</a:t>
                      </a:r>
                      <a:r>
                        <a:rPr lang="ru-RU" sz="1400" b="0" i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с денежными средствами кодируется;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14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на основании документов внутреннего учета формируют в электронном виде данные об операциях СКПК.</a:t>
                      </a:r>
                    </a:p>
                    <a:p>
                      <a:pPr>
                        <a:buFont typeface="+mj-lt"/>
                        <a:buNone/>
                        <a:defRPr/>
                      </a:pPr>
                      <a:endParaRPr lang="ru-RU" sz="1400" b="1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buFont typeface="+mj-lt"/>
                        <a:buNone/>
                        <a:defRPr/>
                      </a:pPr>
                      <a: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Сельскохозяйственные кредитные потребительские кооперативы, предоставившие за квартал займы на сумму менее 7500 тысяч рублей, до 1 февраля 2016 года представляют отчетность об операциях с денежными средствами за отчетные месяцы следующего </a:t>
                      </a:r>
                      <a:r>
                        <a:rPr lang="ru-RU" sz="1400" b="1" u="sng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квартала по запросу Банка России</a:t>
                      </a:r>
                      <a: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в срок и за период, указанный в запросе Банка России.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28437" y="252283"/>
            <a:ext cx="4102763" cy="391298"/>
          </a:xfrm>
        </p:spPr>
        <p:txBody>
          <a:bodyPr/>
          <a:lstStyle/>
          <a:p>
            <a:r>
              <a:rPr lang="ru-RU" altLang="ru-RU" sz="800" dirty="0"/>
              <a:t>Совершенствование регулирования </a:t>
            </a:r>
            <a:r>
              <a:rPr lang="ru-RU" altLang="ru-RU" sz="800" dirty="0" smtClean="0"/>
              <a:t>сельскохозяйственных </a:t>
            </a:r>
            <a:r>
              <a:rPr lang="ru-RU" altLang="ru-RU" sz="800" dirty="0"/>
              <a:t>кредитных потребительских кооперативов</a:t>
            </a:r>
            <a:endParaRPr lang="en-US" sz="400" dirty="0"/>
          </a:p>
        </p:txBody>
      </p:sp>
      <p:sp>
        <p:nvSpPr>
          <p:cNvPr id="11" name="Text Placeholder 3"/>
          <p:cNvSpPr txBox="1">
            <a:spLocks/>
          </p:cNvSpPr>
          <p:nvPr/>
        </p:nvSpPr>
        <p:spPr>
          <a:xfrm>
            <a:off x="628651" y="252283"/>
            <a:ext cx="1779698" cy="39129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600" kern="1200" cap="all" baseline="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1pPr>
            <a:lvl2pPr marL="133347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2pPr>
            <a:lvl3pPr marL="201211" indent="-67865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3pPr>
            <a:lvl4pPr marL="267884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4pPr>
            <a:lvl5pPr marL="334558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700" b="1" dirty="0" smtClean="0"/>
              <a:t>Новеллы регулирования СКПК</a:t>
            </a:r>
            <a:endParaRPr lang="en-US" sz="400" b="1" dirty="0"/>
          </a:p>
        </p:txBody>
      </p:sp>
    </p:spTree>
    <p:extLst>
      <p:ext uri="{BB962C8B-B14F-4D97-AF65-F5344CB8AC3E}">
        <p14:creationId xmlns:p14="http://schemas.microsoft.com/office/powerpoint/2010/main" val="101944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029" y="643581"/>
            <a:ext cx="8392081" cy="444684"/>
          </a:xfrm>
        </p:spPr>
        <p:txBody>
          <a:bodyPr>
            <a:normAutofit/>
          </a:bodyPr>
          <a:lstStyle/>
          <a:p>
            <a:pPr algn="ctr"/>
            <a:r>
              <a:rPr lang="ru-RU" altLang="ru-RU" b="1" dirty="0"/>
              <a:t>Приоритетные проекты по регулированию деятельности </a:t>
            </a:r>
            <a:r>
              <a:rPr lang="ru-RU" altLang="ru-RU" b="1" dirty="0" smtClean="0"/>
              <a:t>СКПК</a:t>
            </a:r>
            <a:endParaRPr lang="ru-RU" altLang="ru-RU" b="1" dirty="0">
              <a:solidFill>
                <a:schemeClr val="tx2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28437" y="252283"/>
            <a:ext cx="4102763" cy="391298"/>
          </a:xfrm>
        </p:spPr>
        <p:txBody>
          <a:bodyPr/>
          <a:lstStyle/>
          <a:p>
            <a:r>
              <a:rPr lang="ru-RU" altLang="ru-RU" sz="800" dirty="0"/>
              <a:t>Совершенствование регулирования </a:t>
            </a:r>
            <a:r>
              <a:rPr lang="ru-RU" altLang="ru-RU" sz="800" dirty="0" smtClean="0"/>
              <a:t>сельскохозяйственных </a:t>
            </a:r>
            <a:r>
              <a:rPr lang="ru-RU" altLang="ru-RU" sz="800" dirty="0"/>
              <a:t>кредитных потребительских кооперативов</a:t>
            </a:r>
            <a:endParaRPr lang="en-US" sz="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01899" y="252283"/>
            <a:ext cx="1081825" cy="2693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628651" y="252283"/>
            <a:ext cx="1779698" cy="39129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600" kern="1200" cap="all" baseline="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1pPr>
            <a:lvl2pPr marL="133347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2pPr>
            <a:lvl3pPr marL="201211" indent="-67865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3pPr>
            <a:lvl4pPr marL="267884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4pPr>
            <a:lvl5pPr marL="334558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700" b="1" dirty="0" smtClean="0"/>
              <a:t>Новеллы регулирования СКПК</a:t>
            </a:r>
            <a:endParaRPr lang="en-US" sz="400" b="1" dirty="0"/>
          </a:p>
        </p:txBody>
      </p:sp>
      <p:graphicFrame>
        <p:nvGraphicFramePr>
          <p:cNvPr id="9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723885"/>
              </p:ext>
            </p:extLst>
          </p:nvPr>
        </p:nvGraphicFramePr>
        <p:xfrm>
          <a:off x="289776" y="1268568"/>
          <a:ext cx="8501334" cy="3332712"/>
        </p:xfrm>
        <a:graphic>
          <a:graphicData uri="http://schemas.openxmlformats.org/drawingml/2006/table">
            <a:tbl>
              <a:tblPr bandRow="1">
                <a:tableStyleId>{9D7B26C5-4107-4FEC-AEDC-1716B250A1EF}</a:tableStyleId>
              </a:tblPr>
              <a:tblGrid>
                <a:gridCol w="8501334"/>
              </a:tblGrid>
              <a:tr h="711432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Разрабатываемые нормативные акты Банка России</a:t>
                      </a:r>
                    </a:p>
                  </a:txBody>
                  <a:tcPr anchor="ctr"/>
                </a:tc>
              </a:tr>
              <a:tr h="2439150">
                <a:tc>
                  <a:txBody>
                    <a:bodyPr/>
                    <a:lstStyle/>
                    <a:p>
                      <a:pPr marL="285750" marR="0" indent="-28575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Проект </a:t>
                      </a:r>
                      <a: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Указания Банка России «О формах, сроках и порядке составления и представления в Банк России отчета о деятельности и отчета о персональном составе органов сельскохозяйственного кредитного потребительского кооператива</a:t>
                      </a:r>
                      <a: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» (реализована дифференциация требований к  отчётности СКПК в зависимости от размера СКПК (числа членов)</a:t>
                      </a:r>
                      <a:endParaRPr lang="ru-RU" sz="1400" b="1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  <a:defRPr/>
                      </a:pPr>
                      <a:endParaRPr lang="ru-RU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  <a:defRPr/>
                      </a:pPr>
                      <a:r>
                        <a:rPr lang="ru-RU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Проект Указания Банка России  «О порядке расчёта и числовых значениях финансовых нормативов сельскохозяйственных</a:t>
                      </a:r>
                      <a:r>
                        <a:rPr lang="ru-RU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кредитных потребительских кооперативов</a:t>
                      </a:r>
                      <a:r>
                        <a:rPr lang="ru-RU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»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  <a:defRPr/>
                      </a:pPr>
                      <a:endParaRPr lang="ru-RU" b="1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marL="285750" marR="0" indent="-28575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Проект Указания Банка России  «О порядке </a:t>
                      </a:r>
                      <a:r>
                        <a:rPr lang="ru-RU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ведения реестра сельскохозяйственных кредитных потребительских  кооперативах»</a:t>
                      </a:r>
                      <a:endParaRPr lang="ru-RU" b="1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>
                        <a:defRPr/>
                      </a:pPr>
                      <a:endParaRPr lang="ru-RU" sz="1200" b="1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62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Официальные разъяснения ЦБ РФ</a:t>
            </a:r>
          </a:p>
        </p:txBody>
      </p:sp>
      <p:sp>
        <p:nvSpPr>
          <p:cNvPr id="28675" name="Номер слайда 2"/>
          <p:cNvSpPr>
            <a:spLocks noGrp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Font typeface="Arial" charset="0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ts val="800"/>
              </a:spcBef>
              <a:buSzPct val="100000"/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ts val="600"/>
              </a:spcBef>
              <a:buBlip>
                <a:blip r:embed="rId3"/>
              </a:buBlip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ts val="400"/>
              </a:spcBef>
              <a:buClr>
                <a:schemeClr val="accent1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ts val="200"/>
              </a:spcBef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9EAA6E-BA21-4515-AFCF-98294089669A}" type="slidenum">
              <a:rPr lang="ru-RU" altLang="ru-RU" sz="1800">
                <a:solidFill>
                  <a:srgbClr val="FFFFFF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800">
              <a:solidFill>
                <a:srgbClr val="FFFFFF"/>
              </a:solidFill>
            </a:endParaRPr>
          </a:p>
        </p:txBody>
      </p:sp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0168613"/>
              </p:ext>
            </p:extLst>
          </p:nvPr>
        </p:nvGraphicFramePr>
        <p:xfrm>
          <a:off x="180975" y="1145308"/>
          <a:ext cx="8897938" cy="36874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897938"/>
              </a:tblGrid>
              <a:tr h="23849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Разъяснения</a:t>
                      </a:r>
                      <a:r>
                        <a:rPr lang="ru-RU" sz="1100" b="1" i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2015 году</a:t>
                      </a:r>
                      <a:endParaRPr lang="ru-RU" sz="1100" b="1" i="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34296" marB="3429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448940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400" i="0" baseline="0" dirty="0" smtClean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91435" marR="91435" marT="34296" marB="3429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4823" name="Объект 5"/>
          <p:cNvSpPr txBox="1">
            <a:spLocks/>
          </p:cNvSpPr>
          <p:nvPr/>
        </p:nvSpPr>
        <p:spPr bwMode="auto">
          <a:xfrm>
            <a:off x="252413" y="1647825"/>
            <a:ext cx="8755062" cy="3006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 eaLnBrk="0" hangingPunct="0">
              <a:spcBef>
                <a:spcPts val="800"/>
              </a:spcBef>
              <a:buFont typeface="Arial" charset="0"/>
              <a:defRPr sz="2400">
                <a:solidFill>
                  <a:schemeClr val="tx1"/>
                </a:solidFill>
                <a:latin typeface="Arial" charset="0"/>
              </a:defRPr>
            </a:lvl1pPr>
            <a:lvl2pPr marL="266700" indent="-266700" eaLnBrk="0" hangingPunct="0">
              <a:spcBef>
                <a:spcPts val="800"/>
              </a:spcBef>
              <a:buSzPct val="100000"/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</a:defRPr>
            </a:lvl2pPr>
            <a:lvl3pPr marL="542925" indent="-276225" eaLnBrk="0" hangingPunct="0">
              <a:spcBef>
                <a:spcPts val="600"/>
              </a:spcBef>
              <a:buBlip>
                <a:blip r:embed="rId3"/>
              </a:buBlip>
              <a:defRPr sz="2200">
                <a:solidFill>
                  <a:schemeClr val="tx1"/>
                </a:solidFill>
                <a:latin typeface="Arial" charset="0"/>
              </a:defRPr>
            </a:lvl3pPr>
            <a:lvl4pPr marL="714375" indent="-171450" eaLnBrk="0" hangingPunct="0">
              <a:spcBef>
                <a:spcPts val="400"/>
              </a:spcBef>
              <a:buClr>
                <a:schemeClr val="accent1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895350" indent="-180975" eaLnBrk="0" hangingPunct="0">
              <a:spcBef>
                <a:spcPts val="200"/>
              </a:spcBef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5pPr>
            <a:lvl6pPr marL="1352550" indent="-180975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1809750" indent="-180975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2266950" indent="-180975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2724150" indent="-180975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42925" indent="-96838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 smtClean="0">
                <a:solidFill>
                  <a:schemeClr val="tx1">
                    <a:lumMod val="50000"/>
                  </a:schemeClr>
                </a:solidFill>
              </a:rPr>
              <a:t>У СКПК отсутствует обязанность передавать данные в БКИ, за исключением информации по займам, информации по которым ранее уже была передана в БКИ</a:t>
            </a:r>
          </a:p>
          <a:p>
            <a:pPr marL="542925" indent="-96838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ru-RU" sz="16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42925" indent="-96838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 smtClean="0">
                <a:solidFill>
                  <a:schemeClr val="tx1">
                    <a:lumMod val="50000"/>
                  </a:schemeClr>
                </a:solidFill>
              </a:rPr>
              <a:t>СКПК обязаны страховать риск невозвратов </a:t>
            </a:r>
            <a:r>
              <a:rPr lang="ru-RU" sz="1600" dirty="0">
                <a:solidFill>
                  <a:schemeClr val="tx1">
                    <a:lumMod val="50000"/>
                  </a:schemeClr>
                </a:solidFill>
              </a:rPr>
              <a:t>з</a:t>
            </a:r>
            <a:r>
              <a:rPr lang="ru-RU" sz="1600" dirty="0" smtClean="0">
                <a:solidFill>
                  <a:schemeClr val="tx1">
                    <a:lumMod val="50000"/>
                  </a:schemeClr>
                </a:solidFill>
              </a:rPr>
              <a:t>аймов по случаю смерти или потери трудоспособности заемщика</a:t>
            </a:r>
          </a:p>
          <a:p>
            <a:pPr marL="542925" indent="-96838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ru-RU" sz="16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542925" indent="-96838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 smtClean="0">
                <a:solidFill>
                  <a:schemeClr val="tx1">
                    <a:lumMod val="50000"/>
                  </a:schemeClr>
                </a:solidFill>
              </a:rPr>
              <a:t>Для целей такого страхования страховщиками могут выступать субъекты, указанные в п.1 ст.6 Закона №4015-1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28437" y="252283"/>
            <a:ext cx="4102763" cy="391298"/>
          </a:xfrm>
        </p:spPr>
        <p:txBody>
          <a:bodyPr/>
          <a:lstStyle/>
          <a:p>
            <a:r>
              <a:rPr lang="ru-RU" altLang="ru-RU" sz="800" dirty="0" smtClean="0"/>
              <a:t>Результаты </a:t>
            </a:r>
            <a:r>
              <a:rPr lang="ru-RU" altLang="ru-RU" sz="800" dirty="0" err="1" smtClean="0"/>
              <a:t>правоприменения</a:t>
            </a:r>
            <a:endParaRPr lang="en-US" sz="400" dirty="0"/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628651" y="252283"/>
            <a:ext cx="1779698" cy="39129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600" kern="1200" cap="all" baseline="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1pPr>
            <a:lvl2pPr marL="133347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2pPr>
            <a:lvl3pPr marL="201211" indent="-67865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3pPr>
            <a:lvl4pPr marL="267884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4pPr>
            <a:lvl5pPr marL="334558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700" b="1" dirty="0" smtClean="0"/>
              <a:t>Новеллы регулирования СКПК</a:t>
            </a:r>
            <a:endParaRPr lang="en-US" sz="400" b="1" dirty="0"/>
          </a:p>
        </p:txBody>
      </p:sp>
    </p:spTree>
    <p:extLst>
      <p:ext uri="{BB962C8B-B14F-4D97-AF65-F5344CB8AC3E}">
        <p14:creationId xmlns:p14="http://schemas.microsoft.com/office/powerpoint/2010/main" val="381628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Выявляемые нарушения 353-ФЗ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497256"/>
              </p:ext>
            </p:extLst>
          </p:nvPr>
        </p:nvGraphicFramePr>
        <p:xfrm>
          <a:off x="358775" y="1182255"/>
          <a:ext cx="8424863" cy="3549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700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Font typeface="Arial" charset="0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ts val="800"/>
              </a:spcBef>
              <a:buSzPct val="100000"/>
              <a:buBlip>
                <a:blip r:embed="rId7"/>
              </a:buBlip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ts val="600"/>
              </a:spcBef>
              <a:buBlip>
                <a:blip r:embed="rId8"/>
              </a:buBlip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ts val="400"/>
              </a:spcBef>
              <a:buClr>
                <a:schemeClr val="accent1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ts val="200"/>
              </a:spcBef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135FF3-DEA1-45DD-BFE7-0865F237B2A7}" type="slidenum">
              <a:rPr lang="ru-RU" altLang="ru-RU" sz="1800">
                <a:solidFill>
                  <a:srgbClr val="FFFFFF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800">
              <a:solidFill>
                <a:srgbClr val="FFFFFF"/>
              </a:solidFill>
            </a:endParaRP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2528437" y="252283"/>
            <a:ext cx="4102763" cy="391298"/>
          </a:xfrm>
          <a:custGeom>
            <a:avLst/>
            <a:gdLst/>
            <a:ahLst/>
            <a:cxnLst/>
            <a:rect l="l" t="t" r="r" b="b"/>
            <a:pathLst>
              <a:path w="3594100" h="3625850">
                <a:moveTo>
                  <a:pt x="1045943" y="0"/>
                </a:moveTo>
                <a:lnTo>
                  <a:pt x="3594100" y="0"/>
                </a:lnTo>
                <a:lnTo>
                  <a:pt x="3594100" y="2746853"/>
                </a:lnTo>
                <a:lnTo>
                  <a:pt x="2571361" y="3625850"/>
                </a:lnTo>
                <a:lnTo>
                  <a:pt x="0" y="3625850"/>
                </a:lnTo>
                <a:lnTo>
                  <a:pt x="0" y="898939"/>
                </a:lnTo>
                <a:close/>
              </a:path>
            </a:pathLst>
          </a:custGeom>
        </p:spPr>
        <p:txBody>
          <a:bodyPr/>
          <a:lstStyle>
            <a:lvl1pPr marL="66674" indent="-66674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1pPr>
            <a:lvl2pPr marL="133347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2pPr>
            <a:lvl3pPr marL="201211" indent="-67865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3pPr>
            <a:lvl4pPr marL="267884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4pPr>
            <a:lvl5pPr marL="334558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800" smtClean="0"/>
              <a:t>Результаты правоприменения</a:t>
            </a:r>
            <a:endParaRPr lang="en-US" sz="400" dirty="0"/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628651" y="252283"/>
            <a:ext cx="1779698" cy="39129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600" kern="1200" cap="all" baseline="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1pPr>
            <a:lvl2pPr marL="133347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2pPr>
            <a:lvl3pPr marL="201211" indent="-67865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3pPr>
            <a:lvl4pPr marL="267884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4pPr>
            <a:lvl5pPr marL="334558" indent="-66674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rgbClr val="8A8A8D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700" b="1" dirty="0" smtClean="0"/>
              <a:t>Новеллы регулирования СКПК</a:t>
            </a:r>
            <a:endParaRPr lang="en-US" sz="400" b="1" dirty="0"/>
          </a:p>
        </p:txBody>
      </p:sp>
    </p:spTree>
    <p:extLst>
      <p:ext uri="{BB962C8B-B14F-4D97-AF65-F5344CB8AC3E}">
        <p14:creationId xmlns:p14="http://schemas.microsoft.com/office/powerpoint/2010/main" val="428631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792829" y="4370831"/>
            <a:ext cx="5222382" cy="48450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+ 7 (495) 213-07-31</a:t>
            </a:r>
          </a:p>
          <a:p>
            <a:pPr>
              <a:spcBef>
                <a:spcPts val="600"/>
              </a:spcBef>
            </a:pP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media@cbr.ru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92829" y="3304032"/>
            <a:ext cx="5157988" cy="799350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Главное управление рынка микрофинансирования и методологии финансовой доступности Банка России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58488" y="4392489"/>
            <a:ext cx="3612523" cy="499420"/>
          </a:xfrm>
        </p:spPr>
        <p:txBody>
          <a:bodyPr/>
          <a:lstStyle/>
          <a:p>
            <a:pPr algn="l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Контакты: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693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BRF Terracotta">
  <a:themeElements>
    <a:clrScheme name="CBRF new">
      <a:dk1>
        <a:srgbClr val="8A8A8D"/>
      </a:dk1>
      <a:lt1>
        <a:sysClr val="window" lastClr="FFFFFF"/>
      </a:lt1>
      <a:dk2>
        <a:srgbClr val="B9B8BA"/>
      </a:dk2>
      <a:lt2>
        <a:srgbClr val="E7E6E6"/>
      </a:lt2>
      <a:accent1>
        <a:srgbClr val="77777A"/>
      </a:accent1>
      <a:accent2>
        <a:srgbClr val="3E96DB"/>
      </a:accent2>
      <a:accent3>
        <a:srgbClr val="A89B9D"/>
      </a:accent3>
      <a:accent4>
        <a:srgbClr val="8586C6"/>
      </a:accent4>
      <a:accent5>
        <a:srgbClr val="B46E28"/>
      </a:accent5>
      <a:accent6>
        <a:srgbClr val="AB5253"/>
      </a:accent6>
      <a:hlink>
        <a:srgbClr val="77777A"/>
      </a:hlink>
      <a:folHlink>
        <a:srgbClr val="77777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 anchor="t" anchorCtr="0">
        <a:noAutofit/>
      </a:bodyPr>
      <a:lstStyle>
        <a:defPPr algn="l">
          <a:lnSpc>
            <a:spcPct val="90000"/>
          </a:lnSpc>
          <a:defRPr sz="2000" cap="none" baseline="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8958406292FA84CBB73275E1FBEB0D5" ma:contentTypeVersion="0" ma:contentTypeDescription="Создание документа." ma:contentTypeScope="" ma:versionID="c5b3cb7eae0c0de49a4af8252910399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B6F6FD-F14D-4D29-8EFA-DA1125EA8D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78ABD8-5295-4616-B6BE-5B81D71A7D7B}">
  <ds:schemaRefs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C622F2E2-9D26-4E89-BF20-7932D98C12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8211</TotalTime>
  <Words>466</Words>
  <Application>Microsoft Office PowerPoint</Application>
  <PresentationFormat>Экран (16:9)</PresentationFormat>
  <Paragraphs>66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CBRF Terracotta</vt:lpstr>
      <vt:lpstr>Новеллы регулирования деятельности сельскохозяйственных кредитных потребительских кооперативов</vt:lpstr>
      <vt:lpstr>Новации регулирования СКПК в 2015 году – федеральное законодательство</vt:lpstr>
      <vt:lpstr>Новации регулирования – нормативные акты Банка России</vt:lpstr>
      <vt:lpstr>Приоритетные проекты по регулированию деятельности СКПК</vt:lpstr>
      <vt:lpstr>Официальные разъяснения ЦБ РФ</vt:lpstr>
      <vt:lpstr>Выявляемые нарушения 353-ФЗ</vt:lpstr>
      <vt:lpstr>Главное управление рынка микрофинансирования и методологии финансовой доступности Банка России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Алексей</dc:creator>
  <cp:lastModifiedBy>user</cp:lastModifiedBy>
  <cp:revision>157</cp:revision>
  <dcterms:created xsi:type="dcterms:W3CDTF">2015-05-29T06:16:23Z</dcterms:created>
  <dcterms:modified xsi:type="dcterms:W3CDTF">2015-08-24T07:05:19Z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0x01010068958406292FA84CBB73275E1FBEB0D5</vt:lpwstr>
  </property>
</Properties>
</file>