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23"/>
  </p:notesMasterIdLst>
  <p:sldIdLst>
    <p:sldId id="256" r:id="rId2"/>
    <p:sldId id="348" r:id="rId3"/>
    <p:sldId id="361" r:id="rId4"/>
    <p:sldId id="370" r:id="rId5"/>
    <p:sldId id="371" r:id="rId6"/>
    <p:sldId id="372" r:id="rId7"/>
    <p:sldId id="375" r:id="rId8"/>
    <p:sldId id="373" r:id="rId9"/>
    <p:sldId id="374" r:id="rId10"/>
    <p:sldId id="376" r:id="rId11"/>
    <p:sldId id="359" r:id="rId12"/>
    <p:sldId id="362" r:id="rId13"/>
    <p:sldId id="360" r:id="rId14"/>
    <p:sldId id="377" r:id="rId15"/>
    <p:sldId id="378" r:id="rId16"/>
    <p:sldId id="379" r:id="rId17"/>
    <p:sldId id="380" r:id="rId18"/>
    <p:sldId id="381" r:id="rId19"/>
    <p:sldId id="364" r:id="rId20"/>
    <p:sldId id="365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5C05A-4263-47AE-8335-4D612AEF22A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47D5-A731-4FC9-893F-BBF70AFF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3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47D5-A731-4FC9-893F-BBF70AFFDB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9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направления: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47D5-A731-4FC9-893F-BBF70AFFDB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86C5F0C-D907-4432-B680-3F31E82E904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4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8FF314F-FCCD-402E-9C1A-2177C8E8D40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9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AF24627-9B84-41B3-A8C1-0A2A71DD9C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5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7C5F9AB-1A19-4EDD-ABFC-D3DAC8E063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E43D345-D4EF-401D-8448-9308B8EF463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2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направления: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47D5-A731-4FC9-893F-BBF70AFFDB0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8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47D5-A731-4FC9-893F-BBF70AFFDB0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t="87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0F07B41-E37F-4B37-8AC1-FB3AC238DEE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C38C145-E088-484A-AFFF-22B8B253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oupr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oupr.ru" TargetMode="External"/><Relationship Id="rId4" Type="http://schemas.openxmlformats.org/officeDocument/2006/relationships/hyperlink" Target="http://www.oup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980728"/>
            <a:ext cx="5832648" cy="2808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cap="none" spc="0" dirty="0" smtClean="0">
                <a:ln w="190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РИСКИ И ПЕРСПЕКТИВЫ</a:t>
            </a:r>
            <a:br>
              <a:rPr lang="ru-RU" sz="3200" b="1" cap="none" spc="0" dirty="0" smtClean="0">
                <a:ln w="190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spc="0" dirty="0" smtClean="0">
                <a:ln w="190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РЕГИОНАЛЬНОГО РЕГУЛИРОВАНИЯ</a:t>
            </a:r>
            <a:br>
              <a:rPr lang="ru-RU" sz="2800" b="1" cap="none" spc="0" dirty="0" smtClean="0">
                <a:ln w="190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ПИВА</a:t>
            </a:r>
            <a:endParaRPr lang="ru-RU" sz="3200" cap="none" spc="0" dirty="0">
              <a:ln w="1905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458200" cy="1368152"/>
          </a:xfrm>
        </p:spPr>
        <p:txBody>
          <a:bodyPr>
            <a:normAutofit/>
          </a:bodyPr>
          <a:lstStyle/>
          <a:p>
            <a:pPr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Некоммерческое партнерство</a:t>
            </a:r>
          </a:p>
          <a:p>
            <a:pPr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ru-RU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«Объединение участников пиво-безалкогольного рынка»</a:t>
            </a:r>
          </a:p>
          <a:p>
            <a:pPr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ru-RU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Апрель 2015</a:t>
            </a:r>
            <a:endPara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376264" cy="237626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869160"/>
            <a:ext cx="9108504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3420298"/>
          </a:xfrm>
        </p:spPr>
        <p:txBody>
          <a:bodyPr>
            <a:normAutofit/>
          </a:bodyPr>
          <a:lstStyle/>
          <a:p>
            <a:pPr marL="391686" algn="r">
              <a:spcAft>
                <a:spcPts val="1282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4400" b="1" dirty="0" smtClean="0"/>
              <a:t>ПРИМЕРЫ</a:t>
            </a: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658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188050"/>
          </a:xfrm>
        </p:spPr>
        <p:txBody>
          <a:bodyPr>
            <a:normAutofit/>
          </a:bodyPr>
          <a:lstStyle/>
          <a:p>
            <a:r>
              <a:rPr lang="ru-RU" dirty="0" smtClean="0"/>
              <a:t>Региональные инициативы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2800" dirty="0" smtClean="0"/>
              <a:t>Тамбовская обл.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56937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0" dirty="0" smtClean="0">
                <a:solidFill>
                  <a:srgbClr val="3D5185"/>
                </a:solidFill>
                <a:latin typeface="+mj-lt"/>
              </a:rPr>
              <a:t>Постановления </a:t>
            </a:r>
            <a:r>
              <a:rPr lang="ru-RU" sz="1600" b="0" dirty="0">
                <a:solidFill>
                  <a:srgbClr val="3D5185"/>
                </a:solidFill>
                <a:latin typeface="+mj-lt"/>
              </a:rPr>
              <a:t>№ 772 от  </a:t>
            </a:r>
            <a:r>
              <a:rPr lang="ru-RU" sz="1600" b="0" dirty="0" smtClean="0">
                <a:solidFill>
                  <a:srgbClr val="3D5185"/>
                </a:solidFill>
                <a:latin typeface="+mj-lt"/>
              </a:rPr>
              <a:t>27.06.2012: Ограничение </a:t>
            </a:r>
            <a:r>
              <a:rPr lang="ru-RU" sz="1600" b="0" dirty="0">
                <a:solidFill>
                  <a:srgbClr val="3D5185"/>
                </a:solidFill>
                <a:latin typeface="+mj-lt"/>
              </a:rPr>
              <a:t>времени, условий и мест розничной продажи алкогольной продукции с 23.00 часов до 09.00 часов следующего дня, осуществляемой</a:t>
            </a:r>
            <a:r>
              <a:rPr lang="ru-RU" sz="1600" b="0" dirty="0" smtClean="0">
                <a:solidFill>
                  <a:srgbClr val="3D5185"/>
                </a:solidFill>
                <a:latin typeface="+mj-lt"/>
              </a:rPr>
              <a:t>: </a:t>
            </a:r>
            <a:endParaRPr lang="ru-RU" sz="1600" b="0" dirty="0">
              <a:solidFill>
                <a:srgbClr val="3D5185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3D5185"/>
                </a:solidFill>
                <a:latin typeface="+mj-lt"/>
              </a:rPr>
              <a:t>индивидуальными </a:t>
            </a:r>
            <a:r>
              <a:rPr lang="ru-RU" sz="1600" b="0" dirty="0">
                <a:solidFill>
                  <a:srgbClr val="3D5185"/>
                </a:solidFill>
                <a:latin typeface="+mj-lt"/>
              </a:rPr>
              <a:t>предпринимателями и организациями (предприятиями) при оказании услуг общественного питания, отнесенных к типу «закусочная» в соответствии с ГОСТ Р 50762-2007 «Классификация предприятий общественного </a:t>
            </a:r>
            <a:r>
              <a:rPr lang="ru-RU" sz="1600" b="0" dirty="0" smtClean="0">
                <a:solidFill>
                  <a:srgbClr val="3D5185"/>
                </a:solidFill>
                <a:latin typeface="+mj-lt"/>
              </a:rPr>
              <a:t>питания»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3D5185"/>
                </a:solidFill>
                <a:latin typeface="+mj-lt"/>
              </a:rPr>
              <a:t>индивидуальными </a:t>
            </a:r>
            <a:r>
              <a:rPr lang="ru-RU" sz="1600" b="0" dirty="0">
                <a:solidFill>
                  <a:srgbClr val="3D5185"/>
                </a:solidFill>
                <a:latin typeface="+mj-lt"/>
              </a:rPr>
              <a:t>предпринимателями и организациями (предприятиями), расположенными в жилых зданиях, в том числе в цокольных (полуподвальных), подвальных этажах жилых зданий, в соответствии с нормами (требованиями) законодательства о градостроительной деятельности при оказании услуг общественного питания</a:t>
            </a:r>
            <a:r>
              <a:rPr lang="ru-RU" sz="1600" b="0" dirty="0" smtClean="0">
                <a:solidFill>
                  <a:srgbClr val="3D5185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500" b="0" dirty="0" smtClean="0">
              <a:solidFill>
                <a:srgbClr val="3D5185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Решение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ФАС по делу №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1-00-173/00-23-13 от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29 июля 2013,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определение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Верховного Суда от 12.12.2012 №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74-АПГ12-19: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«</a:t>
            </a:r>
            <a:r>
              <a:rPr lang="ru-RU" sz="1500" b="0" u="sng" dirty="0">
                <a:solidFill>
                  <a:srgbClr val="3D5185"/>
                </a:solidFill>
                <a:latin typeface="+mj-lt"/>
              </a:rPr>
              <a:t>ограничения розничной продажи алкогольной продукции не распространяются на розничную продажу пива и пивных напитков, осуществляемую индивидуальными предпринимателями, при оказании такими организациями и индивидуальными предпринимателями услуг общественного питания»</a:t>
            </a:r>
            <a:endParaRPr lang="ru-RU" sz="1600" b="0" u="sng" dirty="0">
              <a:solidFill>
                <a:srgbClr val="3D5185"/>
              </a:solidFill>
              <a:latin typeface="+mj-lt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88050"/>
          </a:xfrm>
        </p:spPr>
        <p:txBody>
          <a:bodyPr>
            <a:normAutofit/>
          </a:bodyPr>
          <a:lstStyle/>
          <a:p>
            <a:r>
              <a:rPr lang="ru-RU" dirty="0" smtClean="0"/>
              <a:t>Региональные инициативы. </a:t>
            </a:r>
            <a:r>
              <a:rPr lang="ru-RU" sz="2800" dirty="0" smtClean="0"/>
              <a:t>Архангельская область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4253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Областной закон «О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реализации государственных полномочий Архангельской области в сфере производства и оборота этилового спирта, алкогольной и спиртосодержащей продукции и об ограничении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потребления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(распития) алкогольной продукции»</a:t>
            </a:r>
            <a:endParaRPr lang="ru-RU" sz="1500" b="0" dirty="0" smtClean="0">
              <a:solidFill>
                <a:srgbClr val="3D5185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«Запретить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на территории Архангельской области розничную продажу спиртных напитков с содержанием этилового спирта от 0,5 процента до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9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процентов объема готовой продукции, винных напитков с содержанием этилового спирта от 1,5 процента до 9 процентов объема готовой продукции и напитков, изготавливаемых на основе пива (пивных напитков).».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Архангельский областной суд, Верховный суд: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«…архангельское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областное Собрание депутатов не было наделено полномочиями для введения подобного нормативно-правового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акта»</a:t>
            </a:r>
            <a:endParaRPr lang="ru-RU" sz="1500" b="0" dirty="0">
              <a:solidFill>
                <a:srgbClr val="3D5185"/>
              </a:solidFill>
              <a:latin typeface="+mj-lt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Региональные инициативы. </a:t>
            </a:r>
            <a:br>
              <a:rPr lang="ru-RU" sz="3200" dirty="0" smtClean="0"/>
            </a:br>
            <a:r>
              <a:rPr lang="ru-RU" sz="2800" dirty="0" smtClean="0"/>
              <a:t>Краснодарский край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147248" cy="4196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Закон Краснодарского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края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(июнь 2012) «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Об установлении ограничений в сфере розничной продажи алкогольной продукции и безалкогольных тонизирующих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напитков»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запрет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продажи слабоалкогольных тонизирующих напитков в регионе </a:t>
            </a:r>
            <a:endParaRPr lang="ru-RU" sz="1500" b="0" dirty="0" smtClean="0">
              <a:solidFill>
                <a:srgbClr val="3D5185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Рассмотрение в арбитражном суде Краснодарского края, Северо-кавказского округа. </a:t>
            </a:r>
            <a:endParaRPr lang="ru-RU" sz="1500" b="0" dirty="0">
              <a:solidFill>
                <a:srgbClr val="3D5185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>
                <a:solidFill>
                  <a:srgbClr val="3D5185"/>
                </a:solidFill>
                <a:latin typeface="+mj-lt"/>
              </a:rPr>
              <a:t>Определение ВАС № ВАС-17535/13: 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«</a:t>
            </a:r>
            <a:r>
              <a:rPr lang="ru-RU" sz="1500" b="0" u="sng" dirty="0" smtClean="0">
                <a:solidFill>
                  <a:srgbClr val="3D5185"/>
                </a:solidFill>
                <a:latin typeface="+mj-lt"/>
              </a:rPr>
              <a:t>орган </a:t>
            </a:r>
            <a:r>
              <a:rPr lang="ru-RU" sz="1500" b="0" u="sng" dirty="0">
                <a:solidFill>
                  <a:srgbClr val="3D5185"/>
                </a:solidFill>
                <a:latin typeface="+mj-lt"/>
              </a:rPr>
              <a:t>государственной власти </a:t>
            </a:r>
            <a:r>
              <a:rPr lang="ru-RU" sz="1500" b="0" u="sng" dirty="0" smtClean="0">
                <a:solidFill>
                  <a:srgbClr val="3D5185"/>
                </a:solidFill>
                <a:latin typeface="+mj-lt"/>
              </a:rPr>
              <a:t>субъекта </a:t>
            </a:r>
            <a:r>
              <a:rPr lang="ru-RU" sz="1500" b="0" u="sng" dirty="0">
                <a:solidFill>
                  <a:srgbClr val="3D5185"/>
                </a:solidFill>
                <a:latin typeface="+mj-lt"/>
              </a:rPr>
              <a:t>Российской Федерации установив запрет розничной реализации алкогольной </a:t>
            </a:r>
            <a:r>
              <a:rPr lang="ru-RU" sz="1500" b="0" u="sng" dirty="0" smtClean="0">
                <a:solidFill>
                  <a:srgbClr val="3D5185"/>
                </a:solidFill>
                <a:latin typeface="+mj-lt"/>
              </a:rPr>
              <a:t>продукции </a:t>
            </a:r>
            <a:r>
              <a:rPr lang="ru-RU" sz="1500" b="0" u="sng" dirty="0">
                <a:solidFill>
                  <a:srgbClr val="3D5185"/>
                </a:solidFill>
                <a:latin typeface="+mj-lt"/>
              </a:rPr>
              <a:t>- слабоалкогольные тонизирующие напитки действовал в рамках </a:t>
            </a:r>
            <a:r>
              <a:rPr lang="ru-RU" sz="1500" b="0" u="sng" dirty="0" smtClean="0">
                <a:solidFill>
                  <a:srgbClr val="3D5185"/>
                </a:solidFill>
                <a:latin typeface="+mj-lt"/>
              </a:rPr>
              <a:t>предоставленной </a:t>
            </a:r>
            <a:r>
              <a:rPr lang="ru-RU" sz="1500" b="0" u="sng" dirty="0">
                <a:solidFill>
                  <a:srgbClr val="3D5185"/>
                </a:solidFill>
                <a:latin typeface="+mj-lt"/>
              </a:rPr>
              <a:t>ему </a:t>
            </a:r>
            <a:r>
              <a:rPr lang="ru-RU" sz="1500" b="0" u="sng" dirty="0" smtClean="0">
                <a:solidFill>
                  <a:srgbClr val="3D5185"/>
                </a:solidFill>
                <a:latin typeface="+mj-lt"/>
              </a:rPr>
              <a:t>компетенции…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»</a:t>
            </a:r>
            <a:endParaRPr lang="ru-RU" sz="1600" b="0" dirty="0">
              <a:solidFill>
                <a:srgbClr val="3D5185"/>
              </a:solidFill>
              <a:latin typeface="+mj-lt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1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Региональные инициативы. </a:t>
            </a:r>
            <a:br>
              <a:rPr lang="ru-RU" sz="3200" dirty="0" smtClean="0"/>
            </a:br>
            <a:r>
              <a:rPr lang="ru-RU" sz="2800" dirty="0" smtClean="0"/>
              <a:t>Кемеровская область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147248" cy="4196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3D5185"/>
                </a:solidFill>
                <a:latin typeface="+mj-lt"/>
              </a:rPr>
              <a:t>В Новокузнецке ограничат продажу алкоголя в жилых </a:t>
            </a:r>
            <a:r>
              <a:rPr lang="ru-RU" sz="1800" b="0" dirty="0" smtClean="0">
                <a:solidFill>
                  <a:srgbClr val="3D5185"/>
                </a:solidFill>
                <a:latin typeface="+mj-lt"/>
              </a:rPr>
              <a:t>домах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>
                <a:solidFill>
                  <a:srgbClr val="3D5185"/>
                </a:solidFill>
                <a:latin typeface="+mj-lt"/>
              </a:rPr>
              <a:t>Глава города Новокузнецка Сергей </a:t>
            </a: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Кузнецов поручил:</a:t>
            </a: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3D5185"/>
                </a:solidFill>
                <a:latin typeface="+mj-lt"/>
              </a:rPr>
              <a:t>дополнительно </a:t>
            </a:r>
            <a:r>
              <a:rPr lang="ru-RU" sz="1800" dirty="0">
                <a:solidFill>
                  <a:srgbClr val="3D5185"/>
                </a:solidFill>
                <a:latin typeface="+mj-lt"/>
              </a:rPr>
              <a:t>ограничат продажу алкогольной продукции в магазинах на первых этажах жилых домов. </a:t>
            </a:r>
            <a:endParaRPr lang="ru-RU" sz="1800" dirty="0" smtClean="0">
              <a:solidFill>
                <a:srgbClr val="3D5185"/>
              </a:solidFill>
              <a:latin typeface="+mj-lt"/>
            </a:endParaRP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b="0" dirty="0" smtClean="0">
              <a:solidFill>
                <a:srgbClr val="3D5185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* В 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Новокузнецке 121 организация осуществляет розничную торговлю алкоголем на первых этажах жилых домов по данным на начало 2015 года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882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Региональные инициативы. </a:t>
            </a:r>
            <a:br>
              <a:rPr lang="ru-RU" sz="3200" dirty="0" smtClean="0"/>
            </a:br>
            <a:r>
              <a:rPr lang="ru-RU" sz="2800" dirty="0" smtClean="0"/>
              <a:t>Республика Тува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147248" cy="4196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b="0" dirty="0">
                <a:solidFill>
                  <a:srgbClr val="3D5185"/>
                </a:solidFill>
                <a:latin typeface="+mj-lt"/>
              </a:rPr>
              <a:t>Тува ужесточит требования к продаже </a:t>
            </a:r>
            <a:r>
              <a:rPr lang="ru-RU" sz="1800" b="0" dirty="0" smtClean="0">
                <a:solidFill>
                  <a:srgbClr val="3D5185"/>
                </a:solidFill>
                <a:latin typeface="+mj-lt"/>
              </a:rPr>
              <a:t>спиртного:</a:t>
            </a: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3D5185"/>
                </a:solidFill>
                <a:latin typeface="+mj-lt"/>
              </a:rPr>
              <a:t>Все питейные заведения и магазины, торгующие алкоголем, в 2015 году должны будут установить системы внутреннего и наружного видеонаблюдения. </a:t>
            </a:r>
            <a:endParaRPr lang="ru-RU" sz="1800" dirty="0" smtClean="0">
              <a:solidFill>
                <a:srgbClr val="3D5185"/>
              </a:solidFill>
              <a:latin typeface="+mj-lt"/>
            </a:endParaRP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b="0" dirty="0" smtClean="0">
              <a:solidFill>
                <a:srgbClr val="3D5185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* </a:t>
            </a: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Установят точные сроки введения в силу. Для 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владельцев ресторанов, баров, кафе и иных точек общепита – это 60 дней после официального опубликования закона. В отношении остальных торговцев закон вступит в силу с 1 июля 2015 года. По истечении этих сроков отсутствие средств видеонаблюдения будет считаться нарушением правил торговли алкогольной продукцией и наказываться по закону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775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Региональные инициативы. </a:t>
            </a:r>
            <a:br>
              <a:rPr lang="ru-RU" sz="3200" dirty="0" smtClean="0"/>
            </a:br>
            <a:r>
              <a:rPr lang="ru-RU" sz="2800" dirty="0" smtClean="0"/>
              <a:t>Республика Алтай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147248" cy="4196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3D5185"/>
                </a:solidFill>
                <a:latin typeface="+mj-lt"/>
              </a:rPr>
              <a:t>Запрет продажи </a:t>
            </a:r>
            <a:r>
              <a:rPr lang="ru-RU" sz="1800" b="0" dirty="0">
                <a:solidFill>
                  <a:srgbClr val="3D5185"/>
                </a:solidFill>
                <a:latin typeface="+mj-lt"/>
              </a:rPr>
              <a:t>алкоголя до 21 </a:t>
            </a:r>
            <a:r>
              <a:rPr lang="ru-RU" sz="1800" b="0" dirty="0" smtClean="0">
                <a:solidFill>
                  <a:srgbClr val="3D5185"/>
                </a:solidFill>
                <a:latin typeface="+mj-lt"/>
              </a:rPr>
              <a:t>года в Республике Алтай</a:t>
            </a: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b="0" dirty="0" smtClean="0">
              <a:solidFill>
                <a:srgbClr val="3D5185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Такой 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закон приняли или планируют принять </a:t>
            </a: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в </a:t>
            </a:r>
            <a:r>
              <a:rPr lang="ru-RU" sz="1500" i="1" dirty="0">
                <a:solidFill>
                  <a:srgbClr val="3D5185"/>
                </a:solidFill>
                <a:latin typeface="+mj-lt"/>
              </a:rPr>
              <a:t>Тульской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 области, </a:t>
            </a:r>
            <a:r>
              <a:rPr lang="ru-RU" sz="1500" i="1" dirty="0">
                <a:solidFill>
                  <a:srgbClr val="3D5185"/>
                </a:solidFill>
                <a:latin typeface="+mj-lt"/>
              </a:rPr>
              <a:t>Хабаровском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, </a:t>
            </a:r>
            <a:r>
              <a:rPr lang="ru-RU" sz="1500" i="1" dirty="0">
                <a:solidFill>
                  <a:srgbClr val="3D5185"/>
                </a:solidFill>
                <a:latin typeface="+mj-lt"/>
              </a:rPr>
              <a:t>Ставропольском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 и </a:t>
            </a:r>
            <a:r>
              <a:rPr lang="ru-RU" sz="1500" i="1" dirty="0">
                <a:solidFill>
                  <a:srgbClr val="3D5185"/>
                </a:solidFill>
                <a:latin typeface="+mj-lt"/>
              </a:rPr>
              <a:t>Камчатском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 краях, республиках </a:t>
            </a:r>
            <a:r>
              <a:rPr lang="ru-RU" sz="1500" i="1" dirty="0">
                <a:solidFill>
                  <a:srgbClr val="3D5185"/>
                </a:solidFill>
                <a:latin typeface="+mj-lt"/>
              </a:rPr>
              <a:t>Крым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 и </a:t>
            </a:r>
            <a:r>
              <a:rPr lang="ru-RU" sz="1500" i="1" dirty="0">
                <a:solidFill>
                  <a:srgbClr val="3D5185"/>
                </a:solidFill>
                <a:latin typeface="+mj-lt"/>
              </a:rPr>
              <a:t>Чечня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, </a:t>
            </a:r>
            <a:r>
              <a:rPr lang="ru-RU" sz="1500" i="1" dirty="0">
                <a:solidFill>
                  <a:srgbClr val="3D5185"/>
                </a:solidFill>
                <a:latin typeface="+mj-lt"/>
              </a:rPr>
              <a:t>Ямало-Ненецкого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 автономного округа. В остальных регионах алкоголь можно купить с 18 лет. </a:t>
            </a:r>
            <a:endParaRPr lang="ru-RU" sz="1500" b="0" i="1" dirty="0" smtClean="0">
              <a:solidFill>
                <a:srgbClr val="3D5185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Инициатива 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"закона 21" принадлежит Общественной палате РФ. </a:t>
            </a:r>
            <a:endParaRPr lang="ru-RU" sz="1500" b="0" i="1" dirty="0" smtClean="0">
              <a:solidFill>
                <a:srgbClr val="3D5185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В 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наказание покупателей до 21 года будут наказывать штрафом от трех до пяти тысяч рублей, продавцов – от 10 до 20 тысяч, а предпринимателей – от 80 до 100 </a:t>
            </a: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тысяч.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289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Региональные инициативы. </a:t>
            </a:r>
            <a:br>
              <a:rPr lang="ru-RU" sz="3200" dirty="0" smtClean="0"/>
            </a:br>
            <a:r>
              <a:rPr lang="ru-RU" sz="2800" dirty="0" smtClean="0"/>
              <a:t>Алтайский край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147248" cy="4196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rgbClr val="3D5185"/>
                </a:solidFill>
                <a:latin typeface="+mj-lt"/>
              </a:rPr>
              <a:t>В Алтайском крае ряд «алкогольных» инициатив: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3D5185"/>
                </a:solidFill>
                <a:latin typeface="+mj-lt"/>
              </a:rPr>
              <a:t>полный запрет продажи алкоголя в выходные и </a:t>
            </a:r>
            <a:r>
              <a:rPr lang="ru-RU" sz="1800" dirty="0" smtClean="0">
                <a:solidFill>
                  <a:srgbClr val="3D5185"/>
                </a:solidFill>
                <a:latin typeface="+mj-lt"/>
              </a:rPr>
              <a:t>праздники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3D5185"/>
                </a:solidFill>
                <a:latin typeface="+mj-lt"/>
              </a:rPr>
              <a:t>запретит продажи алкоголя </a:t>
            </a:r>
            <a:r>
              <a:rPr lang="ru-RU" sz="1800" dirty="0">
                <a:solidFill>
                  <a:srgbClr val="3D5185"/>
                </a:solidFill>
                <a:latin typeface="+mj-lt"/>
              </a:rPr>
              <a:t>в магазинах на первых этажах </a:t>
            </a:r>
            <a:r>
              <a:rPr lang="ru-RU" sz="1800" dirty="0" smtClean="0">
                <a:solidFill>
                  <a:srgbClr val="3D5185"/>
                </a:solidFill>
                <a:latin typeface="+mj-lt"/>
              </a:rPr>
              <a:t>домов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3D5185"/>
                </a:solidFill>
                <a:latin typeface="+mj-lt"/>
              </a:rPr>
              <a:t>Запрет продажи алкоголя с 19:00* до 11:00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ru-RU" sz="1800" b="0" dirty="0" smtClean="0">
              <a:solidFill>
                <a:srgbClr val="3D5185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* По </a:t>
            </a:r>
            <a:r>
              <a:rPr lang="ru-RU" sz="1500" b="0" i="1" dirty="0">
                <a:solidFill>
                  <a:srgbClr val="3D5185"/>
                </a:solidFill>
                <a:latin typeface="+mj-lt"/>
              </a:rPr>
              <a:t>мнению депутата АКЗС от фракции «Единая Россия» Всеволода Кондратьева, ужесточение условий продажи алкоголя в Алтайском крае может нарушить экономическую ситуацию и привести к распространению </a:t>
            </a:r>
            <a:r>
              <a:rPr lang="ru-RU" sz="1500" b="0" i="1" dirty="0" smtClean="0">
                <a:solidFill>
                  <a:srgbClr val="3D5185"/>
                </a:solidFill>
                <a:latin typeface="+mj-lt"/>
              </a:rPr>
              <a:t>контрафакта.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200" b="0" i="1" dirty="0" smtClean="0">
                <a:solidFill>
                  <a:srgbClr val="3D5185"/>
                </a:solidFill>
                <a:latin typeface="+mj-lt"/>
              </a:rPr>
              <a:t>* Поддержал депутата журналист </a:t>
            </a:r>
            <a:r>
              <a:rPr lang="ru-RU" sz="1200" b="0" i="1" dirty="0">
                <a:solidFill>
                  <a:srgbClr val="3D5185"/>
                </a:solidFill>
                <a:latin typeface="+mj-lt"/>
              </a:rPr>
              <a:t>Дмитрий </a:t>
            </a:r>
            <a:r>
              <a:rPr lang="ru-RU" sz="1200" b="0" i="1" dirty="0" smtClean="0">
                <a:solidFill>
                  <a:srgbClr val="3D5185"/>
                </a:solidFill>
                <a:latin typeface="+mj-lt"/>
              </a:rPr>
              <a:t>Негреев: «Многие </a:t>
            </a:r>
            <a:r>
              <a:rPr lang="ru-RU" sz="1200" b="0" i="1" dirty="0">
                <a:solidFill>
                  <a:srgbClr val="3D5185"/>
                </a:solidFill>
                <a:latin typeface="+mj-lt"/>
              </a:rPr>
              <a:t>граждане попадут в неловкое положение: после работы уже не продают, а до работы еще не </a:t>
            </a:r>
            <a:r>
              <a:rPr lang="ru-RU" sz="1200" b="0" i="1" dirty="0" smtClean="0">
                <a:solidFill>
                  <a:srgbClr val="3D5185"/>
                </a:solidFill>
                <a:latin typeface="+mj-lt"/>
              </a:rPr>
              <a:t>продают». </a:t>
            </a:r>
          </a:p>
        </p:txBody>
      </p:sp>
    </p:spTree>
    <p:extLst>
      <p:ext uri="{BB962C8B-B14F-4D97-AF65-F5344CB8AC3E}">
        <p14:creationId xmlns:p14="http://schemas.microsoft.com/office/powerpoint/2010/main" val="40373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003232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Региональные инициативы. </a:t>
            </a:r>
            <a:br>
              <a:rPr lang="ru-RU" sz="3200" dirty="0" smtClean="0"/>
            </a:br>
            <a:r>
              <a:rPr lang="ru-RU" sz="2800" dirty="0" smtClean="0"/>
              <a:t>Новосибирская область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318"/>
            <a:ext cx="8147248" cy="4424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 smtClean="0">
                <a:solidFill>
                  <a:srgbClr val="3D5185"/>
                </a:solidFill>
                <a:latin typeface="+mj-lt"/>
              </a:rPr>
              <a:t>Мэрия </a:t>
            </a:r>
            <a:r>
              <a:rPr lang="ru-RU" sz="1500" b="0" dirty="0">
                <a:solidFill>
                  <a:srgbClr val="3D5185"/>
                </a:solidFill>
                <a:latin typeface="+mj-lt"/>
              </a:rPr>
              <a:t>предложила ужесточить правила продажи алкоголя:</a:t>
            </a:r>
            <a:endParaRPr lang="ru-RU" sz="1500" b="0" dirty="0" smtClean="0">
              <a:solidFill>
                <a:srgbClr val="3D5185"/>
              </a:solidFill>
              <a:latin typeface="+mj-lt"/>
            </a:endParaRP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3D5185"/>
                </a:solidFill>
                <a:latin typeface="+mj-lt"/>
              </a:rPr>
              <a:t>полный запрет розничной продажи алкоголя в нестационарных объектах общественного питания за исключением летних кафе и ограничение продажи алкоголя в предприятиях торговли, расположенных в жилых домах. </a:t>
            </a:r>
            <a:endParaRPr lang="ru-RU" sz="1800" dirty="0" smtClean="0">
              <a:solidFill>
                <a:srgbClr val="3D5185"/>
              </a:solidFill>
              <a:latin typeface="+mj-lt"/>
            </a:endParaRP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3D5185"/>
              </a:solidFill>
              <a:latin typeface="+mj-lt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1500" b="0" dirty="0">
                <a:solidFill>
                  <a:srgbClr val="3D5185"/>
                </a:solidFill>
                <a:latin typeface="Impact"/>
              </a:rPr>
              <a:t>Активисты общественных организаций и депутаты </a:t>
            </a:r>
            <a:r>
              <a:rPr lang="ru-RU" sz="1500" b="0" dirty="0" err="1">
                <a:solidFill>
                  <a:srgbClr val="3D5185"/>
                </a:solidFill>
                <a:latin typeface="Impact"/>
              </a:rPr>
              <a:t>заксобрания</a:t>
            </a:r>
            <a:r>
              <a:rPr lang="ru-RU" sz="1500" b="0" dirty="0">
                <a:solidFill>
                  <a:srgbClr val="3D5185"/>
                </a:solidFill>
                <a:latin typeface="Impact"/>
              </a:rPr>
              <a:t> </a:t>
            </a:r>
            <a:r>
              <a:rPr lang="ru-RU" sz="1500" b="0" dirty="0" smtClean="0">
                <a:solidFill>
                  <a:srgbClr val="3D5185"/>
                </a:solidFill>
                <a:latin typeface="Impact"/>
              </a:rPr>
              <a:t>НСО выступили с инициативой:</a:t>
            </a:r>
            <a:endParaRPr lang="ru-RU" sz="1500" b="0" dirty="0">
              <a:solidFill>
                <a:srgbClr val="3D5185"/>
              </a:solidFill>
              <a:latin typeface="Impact"/>
            </a:endParaRPr>
          </a:p>
          <a:p>
            <a:pPr marL="274320" lvl="1" indent="0" algn="just">
              <a:lnSpc>
                <a:spcPct val="150000"/>
              </a:lnSpc>
              <a:spcBef>
                <a:spcPts val="0"/>
              </a:spcBef>
              <a:buClr>
                <a:srgbClr val="3C5184"/>
              </a:buClr>
              <a:buNone/>
            </a:pPr>
            <a:r>
              <a:rPr lang="ru-RU" sz="1800" dirty="0">
                <a:solidFill>
                  <a:srgbClr val="3D5185"/>
                </a:solidFill>
                <a:latin typeface="Impact"/>
              </a:rPr>
              <a:t>Заново отмерить </a:t>
            </a:r>
            <a:r>
              <a:rPr lang="ru-RU" sz="1800" dirty="0" smtClean="0">
                <a:solidFill>
                  <a:srgbClr val="3D5185"/>
                </a:solidFill>
                <a:latin typeface="Impact"/>
              </a:rPr>
              <a:t>расстояние* </a:t>
            </a:r>
            <a:r>
              <a:rPr lang="ru-RU" sz="1800" dirty="0">
                <a:solidFill>
                  <a:srgbClr val="3D5185"/>
                </a:solidFill>
                <a:latin typeface="Impact"/>
              </a:rPr>
              <a:t>между алкоголем и образованием.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200" b="0" i="1" dirty="0">
                <a:solidFill>
                  <a:srgbClr val="3D5185"/>
                </a:solidFill>
                <a:latin typeface="+mj-lt"/>
              </a:rPr>
              <a:t>* расстояние от точки, реализующей алкоголь до входа в учебное заведение, сокращается с 50 до 25 метров в целях защиты прав малого и среднего бизнеса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9871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22412"/>
            <a:ext cx="3480139" cy="502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82801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СОГЛАШЕНИЕ с Ростовской областью</a:t>
            </a:r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3968" y="4149080"/>
            <a:ext cx="446449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3D5185"/>
                </a:solidFill>
                <a:latin typeface="+mj-lt"/>
              </a:rPr>
              <a:t>НП ОУПР и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rgbClr val="3D5185"/>
                </a:solidFill>
                <a:latin typeface="+mj-lt"/>
              </a:rPr>
              <a:t>Департамент потребительского рынка Ростовской </a:t>
            </a:r>
            <a:r>
              <a:rPr lang="ru-RU" b="0" dirty="0" smtClean="0">
                <a:solidFill>
                  <a:srgbClr val="3D5185"/>
                </a:solidFill>
                <a:latin typeface="+mj-lt"/>
              </a:rPr>
              <a:t>области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3D5185"/>
                </a:solidFill>
                <a:latin typeface="+mj-lt"/>
              </a:rPr>
              <a:t>подписали</a:t>
            </a:r>
            <a:endParaRPr lang="ru-RU" b="0" dirty="0">
              <a:solidFill>
                <a:srgbClr val="3D5185"/>
              </a:solidFill>
              <a:latin typeface="+mj-lt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3D5185"/>
                </a:solidFill>
                <a:latin typeface="+mj-lt"/>
              </a:rPr>
              <a:t>СОГЛАШЕНИЕ О ВЗАИМОДЕЙСТВИИ</a:t>
            </a:r>
            <a:endParaRPr lang="ru-RU" dirty="0">
              <a:solidFill>
                <a:srgbClr val="3D5185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29" y="1196752"/>
            <a:ext cx="36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32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принятия нормативного акта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37356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Начало разработки (поручение вышестоящего ОГВ)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Извещение о начале разработки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Разработка проекта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Внутриведомственное согласование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Публичное обсуждение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ОРВ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Межведомственное согласование (для Постановлений Правительства)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dirty="0">
                <a:solidFill>
                  <a:srgbClr val="3D5185"/>
                </a:solidFill>
                <a:latin typeface="Impact"/>
              </a:rPr>
              <a:t>Регистрация в Минюсте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1800" b="0" i="1" dirty="0">
              <a:solidFill>
                <a:srgbClr val="3D5185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00018"/>
          </a:xfrm>
        </p:spPr>
        <p:txBody>
          <a:bodyPr>
            <a:normAutofit/>
          </a:bodyPr>
          <a:lstStyle/>
          <a:p>
            <a:r>
              <a:rPr lang="ru-RU" dirty="0" smtClean="0"/>
              <a:t>Региональная структура </a:t>
            </a:r>
            <a:r>
              <a:rPr lang="ru-RU" dirty="0" err="1" smtClean="0"/>
              <a:t>нп</a:t>
            </a:r>
            <a:r>
              <a:rPr lang="ru-RU" dirty="0" smtClean="0"/>
              <a:t> </a:t>
            </a:r>
            <a:r>
              <a:rPr lang="ru-RU" dirty="0" err="1" smtClean="0"/>
              <a:t>оупр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21750"/>
              </p:ext>
            </p:extLst>
          </p:nvPr>
        </p:nvGraphicFramePr>
        <p:xfrm>
          <a:off x="539553" y="1196753"/>
          <a:ext cx="7992888" cy="393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263"/>
                <a:gridCol w="2304256"/>
                <a:gridCol w="3312369"/>
              </a:tblGrid>
              <a:tr h="3543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ФО, 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Контакты</a:t>
                      </a:r>
                      <a:endParaRPr lang="ru-RU" dirty="0"/>
                    </a:p>
                  </a:txBody>
                  <a:tcPr/>
                </a:tc>
              </a:tr>
              <a:tr h="611539">
                <a:tc>
                  <a:txBody>
                    <a:bodyPr/>
                    <a:lstStyle/>
                    <a:p>
                      <a:r>
                        <a:rPr lang="ru-RU" dirty="0" smtClean="0"/>
                        <a:t>ЦФО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Исполнительная дирекция НП ОУПР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info@oupr.ru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+7 (495) 664-21-84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+7 (916) 386-66-88</a:t>
                      </a:r>
                      <a:endParaRPr lang="en-US" dirty="0" smtClean="0"/>
                    </a:p>
                  </a:txBody>
                  <a:tcPr/>
                </a:tc>
              </a:tr>
              <a:tr h="611539">
                <a:tc>
                  <a:txBody>
                    <a:bodyPr/>
                    <a:lstStyle/>
                    <a:p>
                      <a:r>
                        <a:rPr lang="ru-RU" dirty="0" smtClean="0"/>
                        <a:t>ЮФО </a:t>
                      </a:r>
                      <a:r>
                        <a:rPr lang="ru-RU" sz="1400" dirty="0" smtClean="0"/>
                        <a:t>(Ростов-на-Дону),</a:t>
                      </a:r>
                    </a:p>
                    <a:p>
                      <a:r>
                        <a:rPr lang="ru-RU" dirty="0" smtClean="0"/>
                        <a:t>СКФО </a:t>
                      </a:r>
                      <a:r>
                        <a:rPr lang="ru-RU" sz="1400" dirty="0" smtClean="0"/>
                        <a:t>(Пятигорск)</a:t>
                      </a:r>
                      <a:r>
                        <a:rPr lang="ru-RU" sz="1400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Белозоров Алексей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info@oupr.ru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+7</a:t>
                      </a:r>
                      <a:r>
                        <a:rPr lang="en-US" baseline="0" dirty="0" smtClean="0"/>
                        <a:t> (960) 879-88-88</a:t>
                      </a:r>
                      <a:endParaRPr lang="ru-RU" dirty="0"/>
                    </a:p>
                  </a:txBody>
                  <a:tcPr/>
                </a:tc>
              </a:tr>
              <a:tr h="611539">
                <a:tc>
                  <a:txBody>
                    <a:bodyPr/>
                    <a:lstStyle/>
                    <a:p>
                      <a:r>
                        <a:rPr lang="ru-RU" dirty="0" smtClean="0"/>
                        <a:t>СФО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400" baseline="0" dirty="0" smtClean="0"/>
                        <a:t>(Новосибирск)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Бабий</a:t>
                      </a:r>
                      <a:r>
                        <a:rPr lang="ru-RU" baseline="0" dirty="0" smtClean="0"/>
                        <a:t> Евгений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info@oupr.ru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+7</a:t>
                      </a:r>
                      <a:r>
                        <a:rPr lang="en-US" baseline="0" dirty="0" smtClean="0"/>
                        <a:t> (9</a:t>
                      </a:r>
                      <a:r>
                        <a:rPr lang="ru-RU" baseline="0" dirty="0" smtClean="0"/>
                        <a:t>13</a:t>
                      </a:r>
                      <a:r>
                        <a:rPr lang="en-US" baseline="0" dirty="0" smtClean="0"/>
                        <a:t>) </a:t>
                      </a:r>
                      <a:r>
                        <a:rPr lang="ru-RU" baseline="0" dirty="0" smtClean="0"/>
                        <a:t>797-65-75</a:t>
                      </a:r>
                      <a:endParaRPr lang="ru-RU" dirty="0" smtClean="0"/>
                    </a:p>
                  </a:txBody>
                  <a:tcPr/>
                </a:tc>
              </a:tr>
              <a:tr h="611539">
                <a:tc>
                  <a:txBody>
                    <a:bodyPr/>
                    <a:lstStyle/>
                    <a:p>
                      <a:r>
                        <a:rPr lang="ru-RU" dirty="0" smtClean="0"/>
                        <a:t>ДВФО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400" baseline="0" dirty="0" smtClean="0"/>
                        <a:t>(</a:t>
                      </a:r>
                      <a:r>
                        <a:rPr lang="ru-RU" sz="1400" dirty="0" smtClean="0"/>
                        <a:t>Хабаровск)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Пушкарев Евгений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info@oupr.ru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+7 (914)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547-16-39</a:t>
                      </a:r>
                      <a:endParaRPr lang="ru-RU" dirty="0"/>
                    </a:p>
                  </a:txBody>
                  <a:tcPr/>
                </a:tc>
              </a:tr>
              <a:tr h="354304">
                <a:tc>
                  <a:txBody>
                    <a:bodyPr/>
                    <a:lstStyle/>
                    <a:p>
                      <a:r>
                        <a:rPr lang="ru-RU" dirty="0" smtClean="0"/>
                        <a:t>УФО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info@oupr.ru</a:t>
                      </a:r>
                      <a:endParaRPr lang="en-US" dirty="0" smtClean="0"/>
                    </a:p>
                  </a:txBody>
                  <a:tcPr/>
                </a:tc>
              </a:tr>
              <a:tr h="354304">
                <a:tc>
                  <a:txBody>
                    <a:bodyPr/>
                    <a:lstStyle/>
                    <a:p>
                      <a:r>
                        <a:rPr lang="ru-RU" dirty="0" smtClean="0"/>
                        <a:t>СЗФО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info@oupr.ru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3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05264"/>
            <a:ext cx="4087368" cy="944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000" b="1" cap="none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5648474"/>
            <a:ext cx="4065712" cy="864096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0000"/>
              </a:lnSpc>
            </a:pPr>
            <a:r>
              <a:rPr lang="en-US" b="1" cap="none" dirty="0" smtClean="0">
                <a:latin typeface="+mn-lt"/>
                <a:hlinkClick r:id="rId4"/>
              </a:rPr>
              <a:t>www.oupr.ru</a:t>
            </a:r>
            <a:endParaRPr lang="en-US" b="1" cap="none" dirty="0" smtClean="0">
              <a:latin typeface="+mn-lt"/>
            </a:endParaRPr>
          </a:p>
          <a:p>
            <a:pPr algn="r">
              <a:lnSpc>
                <a:spcPct val="110000"/>
              </a:lnSpc>
            </a:pPr>
            <a:r>
              <a:rPr lang="en-US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e-mail: </a:t>
            </a:r>
            <a:r>
              <a:rPr lang="en-US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hlinkClick r:id="rId5"/>
              </a:rPr>
              <a:t>info@oupr.ru</a:t>
            </a:r>
            <a:r>
              <a:rPr lang="en-US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endParaRPr lang="en-US" b="1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r">
              <a:lnSpc>
                <a:spcPct val="110000"/>
              </a:lnSpc>
            </a:pPr>
            <a:r>
              <a:rPr lang="ru-RU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тел. +7 (495) 664-21-84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661248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Некоммерческое </a:t>
            </a:r>
            <a:r>
              <a:rPr lang="ru-RU" sz="15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партнерство</a:t>
            </a:r>
            <a:endParaRPr lang="ru-RU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11604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полномочия регионов</a:t>
            </a:r>
            <a:br>
              <a:rPr lang="ru-RU" sz="2800" dirty="0" smtClean="0"/>
            </a:br>
            <a:r>
              <a:rPr lang="ru-RU" sz="2800" dirty="0" smtClean="0"/>
              <a:t>по регулированию алкогольного рынка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00808"/>
            <a:ext cx="79312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Лицензирование розничной продажи </a:t>
            </a:r>
          </a:p>
          <a:p>
            <a:pPr marL="342900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Установление  дополнительных ограничений </a:t>
            </a:r>
            <a:r>
              <a:rPr lang="ru-RU" sz="2400" b="0" dirty="0">
                <a:solidFill>
                  <a:srgbClr val="3D5185"/>
                </a:solidFill>
                <a:latin typeface="+mj-lt"/>
              </a:rPr>
              <a:t>времени, условий и мест  розничной продажи алкогольной продукции, в том числе полный запрет на розничную продажу алкогольной продукции.</a:t>
            </a:r>
          </a:p>
          <a:p>
            <a:pPr marL="342900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Разработка программ </a:t>
            </a:r>
            <a:r>
              <a:rPr lang="ru-RU" sz="2400" b="0" dirty="0">
                <a:solidFill>
                  <a:srgbClr val="3D5185"/>
                </a:solidFill>
                <a:latin typeface="+mj-lt"/>
              </a:rPr>
              <a:t>производства и оборота </a:t>
            </a: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этилового </a:t>
            </a:r>
            <a:r>
              <a:rPr lang="ru-RU" sz="2400" b="0" dirty="0">
                <a:solidFill>
                  <a:srgbClr val="3D5185"/>
                </a:solidFill>
                <a:latin typeface="+mj-lt"/>
              </a:rPr>
              <a:t>спирта, </a:t>
            </a: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алкогольной продукции </a:t>
            </a:r>
            <a:endParaRPr lang="ru-RU" sz="2400" b="0" dirty="0">
              <a:solidFill>
                <a:srgbClr val="3D5185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D51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4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457921" y="1196752"/>
            <a:ext cx="8228160" cy="4824536"/>
          </a:xfrm>
        </p:spPr>
        <p:txBody>
          <a:bodyPr vert="horz" lIns="91440" tIns="25471" rIns="91440" bIns="45720" rtlCol="0" anchor="t">
            <a:normAutofit/>
          </a:bodyPr>
          <a:lstStyle/>
          <a:p>
            <a:pPr marL="390246" indent="-293764">
              <a:spcAft>
                <a:spcPts val="1282"/>
              </a:spcAft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u="sng" dirty="0">
                <a:solidFill>
                  <a:srgbClr val="FF0000"/>
                </a:solidFill>
              </a:rPr>
              <a:t>Федеральные власти: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cap="none" dirty="0" smtClean="0"/>
              <a:t>Создание общей законодательной базы.</a:t>
            </a:r>
          </a:p>
          <a:p>
            <a:pPr marL="390246" indent="-293764">
              <a:spcAft>
                <a:spcPts val="1282"/>
              </a:spcAft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u="sng" dirty="0" smtClean="0">
                <a:solidFill>
                  <a:srgbClr val="FF0000"/>
                </a:solidFill>
              </a:rPr>
              <a:t>Муниципальные </a:t>
            </a:r>
            <a:r>
              <a:rPr lang="ru-RU" altLang="ru-RU" sz="1800" u="sng" dirty="0">
                <a:solidFill>
                  <a:srgbClr val="FF0000"/>
                </a:solidFill>
              </a:rPr>
              <a:t>власти: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cap="none" dirty="0" smtClean="0"/>
              <a:t>Определение объектов, вблизи которых запрещена продажа алкоголя, и расстояния от них, на котором действует этот запрет.</a:t>
            </a:r>
          </a:p>
          <a:p>
            <a:pPr marL="390246" indent="-293764">
              <a:spcAft>
                <a:spcPts val="1282"/>
              </a:spcAft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u="sng" dirty="0" smtClean="0">
                <a:solidFill>
                  <a:srgbClr val="FF0000"/>
                </a:solidFill>
              </a:rPr>
              <a:t>Региональные </a:t>
            </a:r>
            <a:r>
              <a:rPr lang="ru-RU" altLang="ru-RU" sz="1800" u="sng" dirty="0">
                <a:solidFill>
                  <a:srgbClr val="FF0000"/>
                </a:solidFill>
              </a:rPr>
              <a:t>власти: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cap="none" dirty="0" smtClean="0"/>
              <a:t>Ограничение времени продажи алкогольных напитков.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cap="none" dirty="0" smtClean="0"/>
              <a:t>Запрет на продажу алкогольных напитков в определенные дни.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cap="none" dirty="0" smtClean="0"/>
              <a:t>Расширение списка мест, где нельзя продавать алкоголь.</a:t>
            </a:r>
          </a:p>
          <a:p>
            <a:pPr marL="390246" indent="-293764">
              <a:spcAft>
                <a:spcPts val="1282"/>
              </a:spcAft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u="sng" dirty="0" smtClean="0">
                <a:solidFill>
                  <a:srgbClr val="FF0000"/>
                </a:solidFill>
              </a:rPr>
              <a:t>Повод </a:t>
            </a:r>
            <a:r>
              <a:rPr lang="ru-RU" altLang="ru-RU" sz="1800" u="sng" dirty="0">
                <a:solidFill>
                  <a:srgbClr val="FF0000"/>
                </a:solidFill>
              </a:rPr>
              <a:t>для изменений регулирования на местном уровне: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altLang="ru-RU" sz="1800" cap="none" dirty="0" smtClean="0"/>
              <a:t>Жалобы, поступающие от населения.</a:t>
            </a:r>
            <a:endParaRPr lang="ru-RU" altLang="ru-RU" sz="1800" cap="none" dirty="0"/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457200" y="152718"/>
            <a:ext cx="8219256" cy="756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Структура Регионального регулирования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2034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63850" y="980728"/>
            <a:ext cx="8257431" cy="4959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3D5185"/>
                </a:solidFill>
                <a:latin typeface="+mj-lt"/>
              </a:rPr>
              <a:t>Архангельск</a:t>
            </a: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 </a:t>
            </a:r>
            <a:r>
              <a:rPr lang="ru-RU" sz="2100" b="0" dirty="0" smtClean="0">
                <a:solidFill>
                  <a:srgbClr val="3D5185"/>
                </a:solidFill>
                <a:latin typeface="+mj-lt"/>
              </a:rPr>
              <a:t>– 10м </a:t>
            </a:r>
            <a:r>
              <a:rPr lang="ru-RU" sz="2100" b="0" dirty="0">
                <a:solidFill>
                  <a:srgbClr val="3D5185"/>
                </a:solidFill>
                <a:latin typeface="+mj-lt"/>
              </a:rPr>
              <a:t>при наличии обособленной территории, 20 м без нее, для всех категорий.  </a:t>
            </a:r>
            <a:endParaRPr lang="ru-RU" sz="2400" b="0" dirty="0" smtClean="0">
              <a:solidFill>
                <a:srgbClr val="3D5185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3D5185"/>
                </a:solidFill>
                <a:latin typeface="+mj-lt"/>
              </a:rPr>
              <a:t>Мурманск</a:t>
            </a: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 </a:t>
            </a:r>
            <a:r>
              <a:rPr lang="ru-RU" sz="2100" b="0" dirty="0">
                <a:solidFill>
                  <a:srgbClr val="3D5185"/>
                </a:solidFill>
                <a:latin typeface="+mj-lt"/>
              </a:rPr>
              <a:t>– 15м при наличии обособленной территории, 30 м без нее, для всех категорий.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3D5185"/>
                </a:solidFill>
                <a:latin typeface="+mj-lt"/>
              </a:rPr>
              <a:t>Сыктывкар</a:t>
            </a:r>
            <a:r>
              <a:rPr lang="ru-RU" sz="2400" b="0" dirty="0">
                <a:solidFill>
                  <a:srgbClr val="3D5185"/>
                </a:solidFill>
                <a:latin typeface="+mj-lt"/>
              </a:rPr>
              <a:t> </a:t>
            </a:r>
            <a:r>
              <a:rPr lang="ru-RU" sz="2100" b="0" dirty="0">
                <a:solidFill>
                  <a:srgbClr val="3D5185"/>
                </a:solidFill>
                <a:latin typeface="+mj-lt"/>
              </a:rPr>
              <a:t>– 25 м для розничной торговли, 15 м  для общепита, для всех категорий.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3D5185"/>
                </a:solidFill>
                <a:latin typeface="+mj-lt"/>
              </a:rPr>
              <a:t>Липецк</a:t>
            </a:r>
            <a:r>
              <a:rPr lang="ru-RU" sz="2400" b="0" dirty="0">
                <a:solidFill>
                  <a:srgbClr val="3D5185"/>
                </a:solidFill>
                <a:latin typeface="+mj-lt"/>
              </a:rPr>
              <a:t> </a:t>
            </a:r>
            <a:r>
              <a:rPr lang="ru-RU" sz="2100" b="0" dirty="0">
                <a:solidFill>
                  <a:srgbClr val="3D5185"/>
                </a:solidFill>
                <a:latin typeface="+mj-lt"/>
              </a:rPr>
              <a:t>– 50 м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3D5185"/>
                </a:solidFill>
                <a:latin typeface="+mj-lt"/>
              </a:rPr>
              <a:t>Воронеж </a:t>
            </a:r>
            <a:r>
              <a:rPr lang="ru-RU" sz="2100" dirty="0" smtClean="0">
                <a:solidFill>
                  <a:srgbClr val="3D5185"/>
                </a:solidFill>
                <a:latin typeface="+mj-lt"/>
              </a:rPr>
              <a:t>–</a:t>
            </a:r>
            <a:r>
              <a:rPr lang="ru-RU" sz="2100" b="0" dirty="0" smtClean="0">
                <a:solidFill>
                  <a:srgbClr val="3D5185"/>
                </a:solidFill>
                <a:latin typeface="+mj-lt"/>
              </a:rPr>
              <a:t> От </a:t>
            </a:r>
            <a:r>
              <a:rPr lang="ru-RU" sz="2100" b="0" dirty="0">
                <a:solidFill>
                  <a:srgbClr val="3D5185"/>
                </a:solidFill>
                <a:latin typeface="+mj-lt"/>
              </a:rPr>
              <a:t>детских и образовательных без прилегающей территории – 50 м, с прилегающей 30 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0" dirty="0">
                <a:solidFill>
                  <a:srgbClr val="3D5185"/>
                </a:solidFill>
                <a:latin typeface="+mj-lt"/>
              </a:rPr>
              <a:t>От медицинских </a:t>
            </a:r>
            <a:r>
              <a:rPr lang="ru-RU" sz="2100" b="0" dirty="0" smtClean="0">
                <a:solidFill>
                  <a:srgbClr val="3D5185"/>
                </a:solidFill>
                <a:latin typeface="+mj-lt"/>
              </a:rPr>
              <a:t>– 20 </a:t>
            </a:r>
            <a:r>
              <a:rPr lang="ru-RU" sz="2100" b="0" dirty="0">
                <a:solidFill>
                  <a:srgbClr val="3D5185"/>
                </a:solidFill>
                <a:latin typeface="+mj-lt"/>
              </a:rPr>
              <a:t>м (за исключением стоматологии -16 м.)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3D5185"/>
                </a:solidFill>
                <a:latin typeface="+mj-lt"/>
              </a:rPr>
              <a:t>Челябинская </a:t>
            </a:r>
            <a:r>
              <a:rPr lang="ru-RU" sz="2400" dirty="0" smtClean="0">
                <a:solidFill>
                  <a:srgbClr val="3D5185"/>
                </a:solidFill>
                <a:latin typeface="+mj-lt"/>
              </a:rPr>
              <a:t>область </a:t>
            </a:r>
            <a:r>
              <a:rPr lang="ru-RU" sz="2400" b="0" dirty="0" smtClean="0">
                <a:solidFill>
                  <a:srgbClr val="3D5185"/>
                </a:solidFill>
                <a:latin typeface="+mj-lt"/>
              </a:rPr>
              <a:t>–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3D5185"/>
                </a:solidFill>
                <a:latin typeface="+mj-lt"/>
              </a:rPr>
              <a:t>80 </a:t>
            </a:r>
            <a:r>
              <a:rPr lang="ru-RU" sz="1900" b="0" dirty="0">
                <a:solidFill>
                  <a:srgbClr val="3D5185"/>
                </a:solidFill>
                <a:latin typeface="+mj-lt"/>
              </a:rPr>
              <a:t>метров для города Челябинска и города Магнитогорска</a:t>
            </a:r>
            <a:r>
              <a:rPr lang="ru-RU" sz="1900" b="0" dirty="0" smtClean="0">
                <a:solidFill>
                  <a:srgbClr val="3D5185"/>
                </a:solidFill>
                <a:latin typeface="+mj-lt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3D5185"/>
                </a:solidFill>
                <a:latin typeface="+mj-lt"/>
              </a:rPr>
              <a:t>50 </a:t>
            </a:r>
            <a:r>
              <a:rPr lang="ru-RU" sz="1900" b="0" dirty="0">
                <a:solidFill>
                  <a:srgbClr val="3D5185"/>
                </a:solidFill>
                <a:latin typeface="+mj-lt"/>
              </a:rPr>
              <a:t>метров для поселений, более 50 тысяч человек</a:t>
            </a:r>
            <a:r>
              <a:rPr lang="ru-RU" sz="1900" b="0" dirty="0" smtClean="0">
                <a:solidFill>
                  <a:srgbClr val="3D5185"/>
                </a:solidFill>
                <a:latin typeface="+mj-lt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3D5185"/>
                </a:solidFill>
                <a:latin typeface="+mj-lt"/>
              </a:rPr>
              <a:t>25 </a:t>
            </a:r>
            <a:r>
              <a:rPr lang="ru-RU" sz="1900" b="0" dirty="0">
                <a:solidFill>
                  <a:srgbClr val="3D5185"/>
                </a:solidFill>
                <a:latin typeface="+mj-lt"/>
              </a:rPr>
              <a:t>метров для поселений менее 50 тысяч человек.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3D5185"/>
                </a:solidFill>
                <a:latin typeface="+mj-lt"/>
              </a:rPr>
              <a:t>Астраханская область </a:t>
            </a:r>
            <a:r>
              <a:rPr lang="ru-RU" sz="1900" b="0" dirty="0">
                <a:solidFill>
                  <a:srgbClr val="3D5185"/>
                </a:solidFill>
                <a:latin typeface="+mj-lt"/>
              </a:rPr>
              <a:t>– до 150 метров (часть </a:t>
            </a:r>
            <a:r>
              <a:rPr lang="ru-RU" sz="1900" b="0" dirty="0" smtClean="0">
                <a:solidFill>
                  <a:srgbClr val="3D5185"/>
                </a:solidFill>
                <a:latin typeface="+mj-lt"/>
              </a:rPr>
              <a:t>объектов)</a:t>
            </a:r>
            <a:endParaRPr lang="ru-RU" sz="2400" b="0" dirty="0">
              <a:solidFill>
                <a:srgbClr val="3D5185"/>
              </a:solidFill>
              <a:latin typeface="+mj-lt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57200" y="152718"/>
            <a:ext cx="8219256" cy="611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Принятые ограничения по расстоянию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9920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251520" y="1844824"/>
            <a:ext cx="8496944" cy="3528392"/>
          </a:xfrm>
        </p:spPr>
        <p:txBody>
          <a:bodyPr vert="horz" lIns="91440" tIns="24165" rIns="91440" bIns="45720" rtlCol="0" anchor="t">
            <a:normAutofit/>
          </a:bodyPr>
          <a:lstStyle/>
          <a:p>
            <a:pPr marL="391686" indent="-292325">
              <a:spcAft>
                <a:spcPts val="1282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000" dirty="0" smtClean="0"/>
              <a:t>Структура </a:t>
            </a:r>
            <a:r>
              <a:rPr lang="ru-RU" altLang="ru-RU" sz="2000" dirty="0"/>
              <a:t>жалоб жителей на точки продажи алкоголя: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600" dirty="0"/>
              <a:t>настоящие жалобы — 20</a:t>
            </a:r>
            <a:r>
              <a:rPr lang="en-US" altLang="ru-RU" sz="1600" dirty="0"/>
              <a:t>-30</a:t>
            </a:r>
            <a:r>
              <a:rPr lang="ru-RU" altLang="ru-RU" sz="1600" dirty="0"/>
              <a:t>%;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600" dirty="0"/>
              <a:t>недобросовестная конкуренция, вымогательство, профессиональные жалобщики — </a:t>
            </a:r>
            <a:r>
              <a:rPr lang="en-US" altLang="ru-RU" sz="1600" dirty="0"/>
              <a:t>70-80</a:t>
            </a:r>
            <a:r>
              <a:rPr lang="ru-RU" altLang="ru-RU" sz="1600" dirty="0"/>
              <a:t>%.</a:t>
            </a:r>
          </a:p>
          <a:p>
            <a:pPr marL="391686" indent="-292325">
              <a:spcAft>
                <a:spcPts val="1282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endParaRPr lang="en-US" altLang="ru-RU" sz="1400" dirty="0"/>
          </a:p>
          <a:p>
            <a:pPr marL="391686" indent="-292325">
              <a:spcAft>
                <a:spcPts val="1282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000" dirty="0"/>
              <a:t>Запрет на продажу алкоголя в определенные даты </a:t>
            </a:r>
            <a:r>
              <a:rPr lang="ru-RU" altLang="ru-RU" sz="2000" dirty="0" smtClean="0"/>
              <a:t>и по </a:t>
            </a:r>
            <a:r>
              <a:rPr lang="ru-RU" altLang="ru-RU" sz="2000" dirty="0"/>
              <a:t>времени торговли :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600" dirty="0"/>
              <a:t>стимул для развития рынка контрафакта;</a:t>
            </a:r>
          </a:p>
          <a:p>
            <a:pPr marL="390246" indent="-293764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600" dirty="0"/>
              <a:t>нарушение прав потребителей, у которых в эти дни могут быть личные праздники.</a:t>
            </a: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457200" y="152718"/>
            <a:ext cx="8219256" cy="1116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Дополнительные ограничения по времени и месту</a:t>
            </a:r>
          </a:p>
          <a:p>
            <a:r>
              <a:rPr lang="ru-RU" sz="2800" dirty="0" smtClean="0"/>
              <a:t>Реакция власти на жалобы</a:t>
            </a:r>
          </a:p>
        </p:txBody>
      </p:sp>
    </p:spTree>
    <p:extLst>
      <p:ext uri="{BB962C8B-B14F-4D97-AF65-F5344CB8AC3E}">
        <p14:creationId xmlns:p14="http://schemas.microsoft.com/office/powerpoint/2010/main" val="2420468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4716442"/>
          </a:xfrm>
        </p:spPr>
        <p:txBody>
          <a:bodyPr>
            <a:normAutofit/>
          </a:bodyPr>
          <a:lstStyle/>
          <a:p>
            <a:pPr marL="391686" algn="r">
              <a:spcAft>
                <a:spcPts val="1282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3200" b="1" dirty="0"/>
              <a:t>до </a:t>
            </a:r>
            <a:r>
              <a:rPr lang="ru-RU" altLang="ru-RU" sz="3200" b="1" dirty="0" smtClean="0"/>
              <a:t> </a:t>
            </a:r>
            <a:r>
              <a:rPr lang="ru-RU" altLang="ru-RU" sz="4800" b="1" dirty="0" smtClean="0"/>
              <a:t>40</a:t>
            </a:r>
            <a:r>
              <a:rPr lang="ru-RU" altLang="ru-RU" sz="4800" b="1" dirty="0"/>
              <a:t>% </a:t>
            </a:r>
            <a:r>
              <a:rPr lang="ru-RU" altLang="ru-RU" sz="3200" b="1" dirty="0"/>
              <a:t>точек могли бы </a:t>
            </a:r>
            <a:r>
              <a:rPr lang="ru-RU" altLang="ru-RU" sz="3200" b="1" dirty="0" smtClean="0"/>
              <a:t> </a:t>
            </a:r>
            <a:r>
              <a:rPr lang="ru-RU" altLang="ru-RU" sz="4800" b="1" dirty="0" smtClean="0"/>
              <a:t>закрыться,</a:t>
            </a:r>
            <a:br>
              <a:rPr lang="ru-RU" altLang="ru-RU" sz="4800" b="1" dirty="0" smtClean="0"/>
            </a:br>
            <a:r>
              <a:rPr lang="ru-RU" altLang="ru-RU" sz="4800" b="1" dirty="0"/>
              <a:t/>
            </a:r>
            <a:br>
              <a:rPr lang="ru-RU" altLang="ru-RU" sz="4800" b="1" dirty="0"/>
            </a:br>
            <a:r>
              <a:rPr lang="ru-RU" altLang="ru-RU" i="1" dirty="0"/>
              <a:t>если бы </a:t>
            </a:r>
            <a:r>
              <a:rPr lang="ru-RU" altLang="ru-RU" i="1" dirty="0" smtClean="0"/>
              <a:t>были</a:t>
            </a:r>
            <a:br>
              <a:rPr lang="ru-RU" altLang="ru-RU" i="1" dirty="0" smtClean="0"/>
            </a:br>
            <a:r>
              <a:rPr lang="ru-RU" altLang="ru-RU" i="1" dirty="0" smtClean="0"/>
              <a:t>приняты ограничения</a:t>
            </a:r>
            <a:br>
              <a:rPr lang="ru-RU" altLang="ru-RU" i="1" dirty="0" smtClean="0"/>
            </a:br>
            <a:r>
              <a:rPr lang="ru-RU" altLang="ru-RU" i="1" dirty="0" smtClean="0"/>
              <a:t>в </a:t>
            </a:r>
            <a:r>
              <a:rPr lang="ru-RU" altLang="ru-RU" i="1" dirty="0"/>
              <a:t>первоначальном варианте. </a:t>
            </a:r>
          </a:p>
        </p:txBody>
      </p:sp>
    </p:spTree>
    <p:extLst>
      <p:ext uri="{BB962C8B-B14F-4D97-AF65-F5344CB8AC3E}">
        <p14:creationId xmlns:p14="http://schemas.microsoft.com/office/powerpoint/2010/main" val="9892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844824"/>
            <a:ext cx="8228160" cy="4288488"/>
          </a:xfrm>
        </p:spPr>
        <p:txBody>
          <a:bodyPr vert="horz" lIns="91440" tIns="22532" rIns="91440" bIns="45720" rtlCol="0" anchor="t">
            <a:normAutofit/>
          </a:bodyPr>
          <a:lstStyle/>
          <a:p>
            <a:pPr marL="285750" indent="-285750">
              <a:spcAft>
                <a:spcPts val="1800"/>
              </a:spcAft>
              <a:buSzPct val="45000"/>
              <a:buFont typeface="Wingdings" panose="05000000000000000000" pitchFamily="2" charset="2"/>
              <a:buChar char="ü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800" dirty="0" smtClean="0"/>
              <a:t>Вести </a:t>
            </a:r>
            <a:r>
              <a:rPr lang="ru-RU" altLang="ru-RU" sz="1800" dirty="0"/>
              <a:t>совместную работу с общественными организациями: региональными отделениями ТПП, «Опоры России», городскими и областными общественными советами.</a:t>
            </a:r>
          </a:p>
          <a:p>
            <a:pPr marL="285750" indent="-285750">
              <a:spcAft>
                <a:spcPts val="1800"/>
              </a:spcAft>
              <a:buSzPct val="45000"/>
              <a:buFont typeface="Wingdings" panose="05000000000000000000" pitchFamily="2" charset="2"/>
              <a:buChar char="ü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800" dirty="0" smtClean="0"/>
              <a:t>Обращаться </a:t>
            </a:r>
            <a:r>
              <a:rPr lang="ru-RU" altLang="ru-RU" sz="1800" dirty="0"/>
              <a:t>с коллективным письмом к губернатору и мэру и просить о создании рабочих групп.</a:t>
            </a:r>
          </a:p>
          <a:p>
            <a:pPr marL="285750" indent="-285750">
              <a:spcAft>
                <a:spcPts val="1800"/>
              </a:spcAft>
              <a:buSzPct val="45000"/>
              <a:buFont typeface="Wingdings" panose="05000000000000000000" pitchFamily="2" charset="2"/>
              <a:buChar char="ü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800" dirty="0" smtClean="0"/>
              <a:t>Принимать </a:t>
            </a:r>
            <a:r>
              <a:rPr lang="ru-RU" altLang="ru-RU" sz="1800" dirty="0"/>
              <a:t>участие в законотворческой деятельности в рабочих группах, собирать информацию и представлять регуляторам качественную информацию.</a:t>
            </a:r>
          </a:p>
          <a:p>
            <a:pPr marL="285750" indent="-285750">
              <a:spcAft>
                <a:spcPts val="1800"/>
              </a:spcAft>
              <a:buSzPct val="45000"/>
              <a:buFont typeface="Wingdings" panose="05000000000000000000" pitchFamily="2" charset="2"/>
              <a:buChar char="ü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1800" dirty="0" smtClean="0"/>
              <a:t>Перенимать </a:t>
            </a:r>
            <a:r>
              <a:rPr lang="ru-RU" altLang="ru-RU" sz="1800" dirty="0"/>
              <a:t>опыт других регионов.  </a:t>
            </a: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251520" y="152718"/>
            <a:ext cx="8784976" cy="900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1686" indent="-292325">
              <a:spcAft>
                <a:spcPts val="1282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700" dirty="0"/>
              <a:t>Как региональному бизнесу отстаивать свои интересы</a:t>
            </a:r>
            <a:r>
              <a:rPr lang="ru-RU" altLang="ru-RU" sz="2700" dirty="0" smtClean="0"/>
              <a:t>?</a:t>
            </a:r>
            <a:endParaRPr lang="ru-RU" altLang="ru-RU" sz="2700" dirty="0"/>
          </a:p>
        </p:txBody>
      </p:sp>
    </p:spTree>
    <p:extLst>
      <p:ext uri="{BB962C8B-B14F-4D97-AF65-F5344CB8AC3E}">
        <p14:creationId xmlns:p14="http://schemas.microsoft.com/office/powerpoint/2010/main" val="452149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484784"/>
            <a:ext cx="8228160" cy="3663576"/>
          </a:xfrm>
        </p:spPr>
        <p:txBody>
          <a:bodyPr vert="horz" lIns="91440" tIns="25471" rIns="91440" bIns="45720" rtlCol="0" anchor="t">
            <a:normAutofit/>
          </a:bodyPr>
          <a:lstStyle/>
          <a:p>
            <a:pPr>
              <a:spcAft>
                <a:spcPts val="1200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540" u="sng" dirty="0" smtClean="0"/>
              <a:t>На </a:t>
            </a:r>
            <a:r>
              <a:rPr lang="ru-RU" altLang="ru-RU" sz="2540" u="sng" dirty="0"/>
              <a:t>федеральном уровне:</a:t>
            </a:r>
          </a:p>
          <a:p>
            <a:pPr marL="342900" indent="-342900">
              <a:spcAft>
                <a:spcPts val="1200"/>
              </a:spcAft>
              <a:buSzPct val="45000"/>
              <a:buFont typeface="Wingdings" panose="05000000000000000000" pitchFamily="2" charset="2"/>
              <a:buChar char="ü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200" dirty="0" smtClean="0"/>
              <a:t>Принимать </a:t>
            </a:r>
            <a:r>
              <a:rPr lang="ru-RU" altLang="ru-RU" sz="2200" dirty="0"/>
              <a:t>участие в работе профессиональных </a:t>
            </a:r>
            <a:r>
              <a:rPr lang="ru-RU" altLang="ru-RU" sz="2200" dirty="0" smtClean="0"/>
              <a:t>союзов</a:t>
            </a:r>
          </a:p>
          <a:p>
            <a:pPr marL="342900" indent="-342900">
              <a:spcAft>
                <a:spcPts val="1200"/>
              </a:spcAft>
              <a:buSzPct val="45000"/>
              <a:buFont typeface="Wingdings" panose="05000000000000000000" pitchFamily="2" charset="2"/>
              <a:buChar char="ü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200" dirty="0" smtClean="0"/>
              <a:t>Принимать </a:t>
            </a:r>
            <a:r>
              <a:rPr lang="ru-RU" altLang="ru-RU" sz="2200" dirty="0"/>
              <a:t>участие в оценке регулирующего воздействия  </a:t>
            </a:r>
            <a:r>
              <a:rPr lang="en-US" altLang="ru-RU" sz="2200" b="1" dirty="0"/>
              <a:t>http://regulation.gov.ru</a:t>
            </a:r>
            <a:r>
              <a:rPr lang="ru-RU" altLang="ru-RU" sz="2200" dirty="0"/>
              <a:t>.</a:t>
            </a:r>
          </a:p>
          <a:p>
            <a:pPr marL="342900" indent="-342900">
              <a:spcAft>
                <a:spcPts val="1200"/>
              </a:spcAft>
              <a:buSzPct val="45000"/>
              <a:buFont typeface="Wingdings" panose="05000000000000000000" pitchFamily="2" charset="2"/>
              <a:buChar char="ü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200" dirty="0" smtClean="0"/>
              <a:t>Вести </a:t>
            </a:r>
            <a:r>
              <a:rPr lang="ru-RU" altLang="ru-RU" sz="2200" dirty="0"/>
              <a:t>прямую переписку с органами исполнительной и законодательной власти, с регуляторами, информировать их о практическом опыте право применения.</a:t>
            </a: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251520" y="152718"/>
            <a:ext cx="8784976" cy="900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1686" indent="-292325">
              <a:spcAft>
                <a:spcPts val="1282"/>
              </a:spcAft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  <a:defRPr/>
            </a:pPr>
            <a:r>
              <a:rPr lang="ru-RU" altLang="ru-RU" sz="2700" dirty="0"/>
              <a:t>Как региональному бизнесу отстаивать свои интересы</a:t>
            </a:r>
            <a:r>
              <a:rPr lang="ru-RU" altLang="ru-RU" sz="2700" dirty="0" smtClean="0"/>
              <a:t>?</a:t>
            </a:r>
            <a:endParaRPr lang="ru-RU" altLang="ru-RU" sz="2700" dirty="0"/>
          </a:p>
        </p:txBody>
      </p:sp>
    </p:spTree>
    <p:extLst>
      <p:ext uri="{BB962C8B-B14F-4D97-AF65-F5344CB8AC3E}">
        <p14:creationId xmlns:p14="http://schemas.microsoft.com/office/powerpoint/2010/main" val="2772401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2">
      <a:dk1>
        <a:srgbClr val="000000"/>
      </a:dk1>
      <a:lt1>
        <a:srgbClr val="FFFFFF"/>
      </a:lt1>
      <a:dk2>
        <a:srgbClr val="3C5184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7036</TotalTime>
  <Words>1348</Words>
  <Application>Microsoft Office PowerPoint</Application>
  <PresentationFormat>Экран (4:3)</PresentationFormat>
  <Paragraphs>159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Microsoft YaHei</vt:lpstr>
      <vt:lpstr>Arial</vt:lpstr>
      <vt:lpstr>Calibri</vt:lpstr>
      <vt:lpstr>Impact</vt:lpstr>
      <vt:lpstr>Times New Roman</vt:lpstr>
      <vt:lpstr>Wingdings</vt:lpstr>
      <vt:lpstr>Главная</vt:lpstr>
      <vt:lpstr>РИСКИ И ПЕРСПЕКТИВЫ РЕГИОНАЛЬНОГО РЕГУЛИРОВАНИЯ РЫНКА ПИВА</vt:lpstr>
      <vt:lpstr>Этапы принятия нормативного акта </vt:lpstr>
      <vt:lpstr>полномочия регионов по регулированию алкогольного рынка</vt:lpstr>
      <vt:lpstr>Презентация PowerPoint</vt:lpstr>
      <vt:lpstr>Презентация PowerPoint</vt:lpstr>
      <vt:lpstr>Презентация PowerPoint</vt:lpstr>
      <vt:lpstr>до  40% точек могли бы  закрыться,  если бы были приняты ограничения в первоначальном варианте. </vt:lpstr>
      <vt:lpstr>Презентация PowerPoint</vt:lpstr>
      <vt:lpstr>Презентация PowerPoint</vt:lpstr>
      <vt:lpstr>ПРИМЕРЫ</vt:lpstr>
      <vt:lpstr>Региональные инициативы. Тамбовская обл. </vt:lpstr>
      <vt:lpstr>Региональные инициативы. Архангельская область  </vt:lpstr>
      <vt:lpstr>Региональные инициативы.  Краснодарский край  </vt:lpstr>
      <vt:lpstr>Региональные инициативы.  Кемеровская область  </vt:lpstr>
      <vt:lpstr>Региональные инициативы.  Республика Тува</vt:lpstr>
      <vt:lpstr>Региональные инициативы.  Республика Алтай</vt:lpstr>
      <vt:lpstr>Региональные инициативы.  Алтайский край</vt:lpstr>
      <vt:lpstr>Региональные инициативы.  Новосибирская область  </vt:lpstr>
      <vt:lpstr>СОГЛАШЕНИЕ с Ростовской областью</vt:lpstr>
      <vt:lpstr>Региональная структура нп оупр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 Дивная</cp:lastModifiedBy>
  <cp:revision>221</cp:revision>
  <cp:lastPrinted>2014-04-07T09:44:28Z</cp:lastPrinted>
  <dcterms:created xsi:type="dcterms:W3CDTF">2012-11-29T09:30:37Z</dcterms:created>
  <dcterms:modified xsi:type="dcterms:W3CDTF">2015-04-13T04:19:31Z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